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65" r:id="rId6"/>
    <p:sldMasterId id="2147483778" r:id="rId7"/>
    <p:sldMasterId id="2147483791" r:id="rId8"/>
    <p:sldMasterId id="2147483804" r:id="rId9"/>
    <p:sldMasterId id="2147483817" r:id="rId10"/>
    <p:sldMasterId id="2147483830" r:id="rId11"/>
    <p:sldMasterId id="2147483843" r:id="rId12"/>
    <p:sldMasterId id="2147483856" r:id="rId13"/>
    <p:sldMasterId id="2147483869" r:id="rId14"/>
  </p:sldMasterIdLst>
  <p:notesMasterIdLst>
    <p:notesMasterId r:id="rId47"/>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93" r:id="rId45"/>
    <p:sldId id="286" r:id="rId4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64" autoAdjust="0"/>
    <p:restoredTop sz="94660"/>
  </p:normalViewPr>
  <p:slideViewPr>
    <p:cSldViewPr snapToGrid="0">
      <p:cViewPr varScale="1">
        <p:scale>
          <a:sx n="110" d="100"/>
          <a:sy n="110" d="100"/>
        </p:scale>
        <p:origin x="138"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slideMaster" Target="slideMasters/slideMaster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de-DE" sz="4400" b="0" strike="noStrike" spc="-1">
                <a:latin typeface="Arial"/>
              </a:rPr>
              <a:t>Folie mittels Klicken verschieben</a:t>
            </a:r>
          </a:p>
        </p:txBody>
      </p:sp>
      <p:sp>
        <p:nvSpPr>
          <p:cNvPr id="871"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Format der Notizen mittels Klicken bearbeiten</a:t>
            </a:r>
          </a:p>
        </p:txBody>
      </p:sp>
      <p:sp>
        <p:nvSpPr>
          <p:cNvPr id="872"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&lt;Kopfzeile&gt;</a:t>
            </a:r>
          </a:p>
        </p:txBody>
      </p:sp>
      <p:sp>
        <p:nvSpPr>
          <p:cNvPr id="873"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&lt;Datum/Uhrzeit&gt;</a:t>
            </a:r>
          </a:p>
        </p:txBody>
      </p:sp>
      <p:sp>
        <p:nvSpPr>
          <p:cNvPr id="874"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&lt;Fußzeile&gt;</a:t>
            </a:r>
          </a:p>
        </p:txBody>
      </p:sp>
      <p:sp>
        <p:nvSpPr>
          <p:cNvPr id="875"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A8494841-0091-4520-A299-CF2A078192C9}"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PlaceHolder 1"/>
          <p:cNvSpPr>
            <a:spLocks noGrp="1" noRot="1" noChangeAspect="1"/>
          </p:cNvSpPr>
          <p:nvPr>
            <p:ph type="sldImg"/>
          </p:nvPr>
        </p:nvSpPr>
        <p:spPr>
          <a:xfrm>
            <a:off x="381000" y="685800"/>
            <a:ext cx="6094413" cy="3427413"/>
          </a:xfrm>
          <a:prstGeom prst="rect">
            <a:avLst/>
          </a:prstGeom>
        </p:spPr>
      </p:sp>
      <p:sp>
        <p:nvSpPr>
          <p:cNvPr id="1029"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0"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CCB4A72-1B5D-4484-A939-8A83BB8B702F}" type="slidenum">
              <a:rPr lang="de-DE" sz="1200" b="0" strike="noStrike" spc="-1">
                <a:solidFill>
                  <a:srgbClr val="000000"/>
                </a:solidFill>
                <a:latin typeface="Times New Roman"/>
                <a:ea typeface="+mn-ea"/>
              </a:rPr>
              <a:t>1</a:t>
            </a:fld>
            <a:endParaRPr lang="de-DE"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381000" y="685800"/>
            <a:ext cx="6094413" cy="3427413"/>
          </a:xfrm>
          <a:prstGeom prst="rect">
            <a:avLst/>
          </a:prstGeom>
        </p:spPr>
      </p:sp>
      <p:sp>
        <p:nvSpPr>
          <p:cNvPr id="1053"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4"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07D6BC6-4D2D-45B5-B5DB-29E1CA26741F}" type="slidenum">
              <a:rPr lang="de-DE" sz="1200" b="0" strike="noStrike" spc="-1">
                <a:solidFill>
                  <a:srgbClr val="000000"/>
                </a:solidFill>
                <a:latin typeface="Times New Roman"/>
                <a:ea typeface="+mn-ea"/>
              </a:rPr>
              <a:t>31</a:t>
            </a:fld>
            <a:endParaRPr lang="de-DE" sz="1200" b="0" strike="noStrike" spc="-1">
              <a:latin typeface="Arial"/>
            </a:endParaRPr>
          </a:p>
        </p:txBody>
      </p:sp>
    </p:spTree>
    <p:extLst>
      <p:ext uri="{BB962C8B-B14F-4D97-AF65-F5344CB8AC3E}">
        <p14:creationId xmlns:p14="http://schemas.microsoft.com/office/powerpoint/2010/main" val="270530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PlaceHolder 1"/>
          <p:cNvSpPr>
            <a:spLocks noGrp="1" noRot="1" noChangeAspect="1"/>
          </p:cNvSpPr>
          <p:nvPr>
            <p:ph type="sldImg"/>
          </p:nvPr>
        </p:nvSpPr>
        <p:spPr>
          <a:xfrm>
            <a:off x="381000" y="685800"/>
            <a:ext cx="6094413" cy="3427413"/>
          </a:xfrm>
          <a:prstGeom prst="rect">
            <a:avLst/>
          </a:prstGeom>
        </p:spPr>
      </p:sp>
      <p:sp>
        <p:nvSpPr>
          <p:cNvPr id="1032"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3"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9B8654F-2795-4951-BF5D-1259892D7419}" type="slidenum">
              <a:rPr lang="de-DE" sz="1200" b="0" strike="noStrike" spc="-1">
                <a:solidFill>
                  <a:srgbClr val="000000"/>
                </a:solidFill>
                <a:latin typeface="Times New Roman"/>
                <a:ea typeface="+mn-ea"/>
              </a:rPr>
              <a:t>3</a:t>
            </a:fld>
            <a:endParaRPr lang="de-DE"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PlaceHolder 1"/>
          <p:cNvSpPr>
            <a:spLocks noGrp="1" noRot="1" noChangeAspect="1"/>
          </p:cNvSpPr>
          <p:nvPr>
            <p:ph type="sldImg"/>
          </p:nvPr>
        </p:nvSpPr>
        <p:spPr>
          <a:xfrm>
            <a:off x="381000" y="685800"/>
            <a:ext cx="6094413" cy="3427413"/>
          </a:xfrm>
          <a:prstGeom prst="rect">
            <a:avLst/>
          </a:prstGeom>
        </p:spPr>
      </p:sp>
      <p:sp>
        <p:nvSpPr>
          <p:cNvPr id="1035"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6"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7DB23D8-AB5A-432A-AD23-23082AECE5E8}" type="slidenum">
              <a:rPr lang="de-DE" sz="1200" b="0" strike="noStrike" spc="-1">
                <a:solidFill>
                  <a:srgbClr val="000000"/>
                </a:solidFill>
                <a:latin typeface="Times New Roman"/>
                <a:ea typeface="+mn-ea"/>
              </a:rPr>
              <a:t>5</a:t>
            </a:fld>
            <a:endParaRPr lang="de-DE"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PlaceHolder 1"/>
          <p:cNvSpPr>
            <a:spLocks noGrp="1" noRot="1" noChangeAspect="1"/>
          </p:cNvSpPr>
          <p:nvPr>
            <p:ph type="sldImg"/>
          </p:nvPr>
        </p:nvSpPr>
        <p:spPr>
          <a:xfrm>
            <a:off x="381000" y="685800"/>
            <a:ext cx="6094413" cy="3427413"/>
          </a:xfrm>
          <a:prstGeom prst="rect">
            <a:avLst/>
          </a:prstGeom>
        </p:spPr>
      </p:sp>
      <p:sp>
        <p:nvSpPr>
          <p:cNvPr id="1038"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9"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DE77186-E7A1-4663-969A-70E495482478}" type="slidenum">
              <a:rPr lang="de-DE" sz="1200" b="0" strike="noStrike" spc="-1">
                <a:solidFill>
                  <a:srgbClr val="000000"/>
                </a:solidFill>
                <a:latin typeface="Times New Roman"/>
                <a:ea typeface="+mn-ea"/>
              </a:rPr>
              <a:t>8</a:t>
            </a:fld>
            <a:endParaRPr lang="de-DE"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PlaceHolder 1"/>
          <p:cNvSpPr>
            <a:spLocks noGrp="1" noRot="1" noChangeAspect="1"/>
          </p:cNvSpPr>
          <p:nvPr>
            <p:ph type="sldImg"/>
          </p:nvPr>
        </p:nvSpPr>
        <p:spPr>
          <a:xfrm>
            <a:off x="381000" y="685800"/>
            <a:ext cx="6094413" cy="3427413"/>
          </a:xfrm>
          <a:prstGeom prst="rect">
            <a:avLst/>
          </a:prstGeom>
        </p:spPr>
      </p:sp>
      <p:sp>
        <p:nvSpPr>
          <p:cNvPr id="1041"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2"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8E49DA2-8A7F-4C9F-B6B8-9C8891CA7DFC}" type="slidenum">
              <a:rPr lang="de-DE" sz="1200" b="0" strike="noStrike" spc="-1">
                <a:solidFill>
                  <a:srgbClr val="000000"/>
                </a:solidFill>
                <a:latin typeface="Times New Roman"/>
                <a:ea typeface="+mn-ea"/>
              </a:rPr>
              <a:t>10</a:t>
            </a:fld>
            <a:endParaRPr lang="de-DE"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PlaceHolder 1"/>
          <p:cNvSpPr>
            <a:spLocks noGrp="1" noRot="1" noChangeAspect="1"/>
          </p:cNvSpPr>
          <p:nvPr>
            <p:ph type="sldImg"/>
          </p:nvPr>
        </p:nvSpPr>
        <p:spPr>
          <a:xfrm>
            <a:off x="381000" y="685800"/>
            <a:ext cx="6094413" cy="3427413"/>
          </a:xfrm>
          <a:prstGeom prst="rect">
            <a:avLst/>
          </a:prstGeom>
        </p:spPr>
      </p:sp>
      <p:sp>
        <p:nvSpPr>
          <p:cNvPr id="1044"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5"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740E14B-55F6-4C14-9E91-8B1CFEC36B87}" type="slidenum">
              <a:rPr lang="de-DE" sz="1200" b="0" strike="noStrike" spc="-1">
                <a:solidFill>
                  <a:srgbClr val="000000"/>
                </a:solidFill>
                <a:latin typeface="Times New Roman"/>
                <a:ea typeface="+mn-ea"/>
              </a:rPr>
              <a:t>14</a:t>
            </a:fld>
            <a:endParaRPr lang="de-DE"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PlaceHolder 1"/>
          <p:cNvSpPr>
            <a:spLocks noGrp="1" noRot="1" noChangeAspect="1"/>
          </p:cNvSpPr>
          <p:nvPr>
            <p:ph type="sldImg"/>
          </p:nvPr>
        </p:nvSpPr>
        <p:spPr>
          <a:xfrm>
            <a:off x="381000" y="685800"/>
            <a:ext cx="6094413" cy="3427413"/>
          </a:xfrm>
          <a:prstGeom prst="rect">
            <a:avLst/>
          </a:prstGeom>
        </p:spPr>
      </p:sp>
      <p:sp>
        <p:nvSpPr>
          <p:cNvPr id="1047"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8"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5C3F524-58D0-432B-8670-BC6F63A70C39}" type="slidenum">
              <a:rPr lang="de-DE" sz="1200" b="0" strike="noStrike" spc="-1">
                <a:solidFill>
                  <a:srgbClr val="000000"/>
                </a:solidFill>
                <a:latin typeface="Times New Roman"/>
                <a:ea typeface="+mn-ea"/>
              </a:rPr>
              <a:t>16</a:t>
            </a:fld>
            <a:endParaRPr lang="de-DE"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PlaceHolder 1"/>
          <p:cNvSpPr>
            <a:spLocks noGrp="1" noRot="1" noChangeAspect="1"/>
          </p:cNvSpPr>
          <p:nvPr>
            <p:ph type="sldImg"/>
          </p:nvPr>
        </p:nvSpPr>
        <p:spPr>
          <a:xfrm>
            <a:off x="381000" y="685800"/>
            <a:ext cx="6094413" cy="3427413"/>
          </a:xfrm>
          <a:prstGeom prst="rect">
            <a:avLst/>
          </a:prstGeom>
        </p:spPr>
      </p:sp>
      <p:sp>
        <p:nvSpPr>
          <p:cNvPr id="1050"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1"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C2B9632-154D-430D-974B-7193D467C7C9}" type="slidenum">
              <a:rPr lang="de-DE" sz="1200" b="0" strike="noStrike" spc="-1">
                <a:solidFill>
                  <a:srgbClr val="000000"/>
                </a:solidFill>
                <a:latin typeface="Times New Roman"/>
                <a:ea typeface="+mn-ea"/>
              </a:rPr>
              <a:t>23</a:t>
            </a:fld>
            <a:endParaRPr lang="de-DE"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381000" y="685800"/>
            <a:ext cx="6094413" cy="3427413"/>
          </a:xfrm>
          <a:prstGeom prst="rect">
            <a:avLst/>
          </a:prstGeom>
        </p:spPr>
      </p:sp>
      <p:sp>
        <p:nvSpPr>
          <p:cNvPr id="1053"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4"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07D6BC6-4D2D-45B5-B5DB-29E1CA26741F}" type="slidenum">
              <a:rPr lang="de-DE" sz="1200" b="0" strike="noStrike" spc="-1">
                <a:solidFill>
                  <a:srgbClr val="000000"/>
                </a:solidFill>
                <a:latin typeface="Times New Roman"/>
                <a:ea typeface="+mn-ea"/>
              </a:rPr>
              <a:t>25</a:t>
            </a:fld>
            <a:endParaRPr lang="de-DE"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59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9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9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60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61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1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61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61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65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6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66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6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66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66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8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8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9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9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69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Fußzeilenplatzhalter 4">
            <a:extLst>
              <a:ext uri="{FF2B5EF4-FFF2-40B4-BE49-F238E27FC236}">
                <a16:creationId xmlns:a16="http://schemas.microsoft.com/office/drawing/2014/main" id="{68ED7CE2-F0AD-5C58-E7C0-C6E2C3FF668D}"/>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70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71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1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72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72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
        <p:nvSpPr>
          <p:cNvPr id="2" name="Fußzeilenplatzhalter 4">
            <a:extLst>
              <a:ext uri="{FF2B5EF4-FFF2-40B4-BE49-F238E27FC236}">
                <a16:creationId xmlns:a16="http://schemas.microsoft.com/office/drawing/2014/main" id="{DA5D2791-57EA-4755-019C-D14C11DD2BAA}"/>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7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7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7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7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7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7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7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
        <p:nvSpPr>
          <p:cNvPr id="2" name="Fußzeilenplatzhalter 4">
            <a:extLst>
              <a:ext uri="{FF2B5EF4-FFF2-40B4-BE49-F238E27FC236}">
                <a16:creationId xmlns:a16="http://schemas.microsoft.com/office/drawing/2014/main" id="{828433C3-3072-8965-5950-5132E57392F9}"/>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9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80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1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1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1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2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82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82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4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5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6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6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86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86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 name="Fußzeilenplatzhalter 4">
            <a:extLst>
              <a:ext uri="{FF2B5EF4-FFF2-40B4-BE49-F238E27FC236}">
                <a16:creationId xmlns:a16="http://schemas.microsoft.com/office/drawing/2014/main" id="{F05A82E0-E6DD-6FC2-F0B6-6C3FAADB9815}"/>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dirty="0">
              <a:latin typeface="Arial"/>
            </a:endParaRPr>
          </a:p>
        </p:txBody>
      </p:sp>
      <p:sp>
        <p:nvSpPr>
          <p:cNvPr id="2" name="Fußzeilenplatzhalter 4">
            <a:extLst>
              <a:ext uri="{FF2B5EF4-FFF2-40B4-BE49-F238E27FC236}">
                <a16:creationId xmlns:a16="http://schemas.microsoft.com/office/drawing/2014/main" id="{7727DFA2-2778-16D1-577D-7E4585BFDBBE}"/>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Fußzeilenplatzhalter 4">
            <a:extLst>
              <a:ext uri="{FF2B5EF4-FFF2-40B4-BE49-F238E27FC236}">
                <a16:creationId xmlns:a16="http://schemas.microsoft.com/office/drawing/2014/main" id="{CA788C73-5D67-A3BE-AF23-90C69475DF33}"/>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
        <p:nvSpPr>
          <p:cNvPr id="2" name="Fußzeilenplatzhalter 4">
            <a:extLst>
              <a:ext uri="{FF2B5EF4-FFF2-40B4-BE49-F238E27FC236}">
                <a16:creationId xmlns:a16="http://schemas.microsoft.com/office/drawing/2014/main" id="{DBC3445F-5F77-9A69-44F0-74963603320A}"/>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
        <p:nvSpPr>
          <p:cNvPr id="2" name="Fußzeilenplatzhalter 4">
            <a:extLst>
              <a:ext uri="{FF2B5EF4-FFF2-40B4-BE49-F238E27FC236}">
                <a16:creationId xmlns:a16="http://schemas.microsoft.com/office/drawing/2014/main" id="{CF778CDA-C6A2-F4A7-EF48-505E7D7ED3E6}"/>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
        <p:nvSpPr>
          <p:cNvPr id="2" name="Fußzeilenplatzhalter 4">
            <a:extLst>
              <a:ext uri="{FF2B5EF4-FFF2-40B4-BE49-F238E27FC236}">
                <a16:creationId xmlns:a16="http://schemas.microsoft.com/office/drawing/2014/main" id="{6A092A11-E108-E958-71A3-2531B46C311E}"/>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1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1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1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1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Fußzeilenplatzhalter 4">
            <a:extLst>
              <a:ext uri="{FF2B5EF4-FFF2-40B4-BE49-F238E27FC236}">
                <a16:creationId xmlns:a16="http://schemas.microsoft.com/office/drawing/2014/main" id="{BCB510CF-51AC-BD9D-B782-0A82CDC29A91}"/>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
        <p:nvSpPr>
          <p:cNvPr id="2" name="Fußzeilenplatzhalter 4">
            <a:extLst>
              <a:ext uri="{FF2B5EF4-FFF2-40B4-BE49-F238E27FC236}">
                <a16:creationId xmlns:a16="http://schemas.microsoft.com/office/drawing/2014/main" id="{3B33A674-FC5C-B294-0E7C-02ACEEAF692E}"/>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Fußzeilenplatzhalter 4">
            <a:extLst>
              <a:ext uri="{FF2B5EF4-FFF2-40B4-BE49-F238E27FC236}">
                <a16:creationId xmlns:a16="http://schemas.microsoft.com/office/drawing/2014/main" id="{263FD812-49E1-A71E-8886-E6B6C4732101}"/>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
        <p:nvSpPr>
          <p:cNvPr id="2" name="Fußzeilenplatzhalter 4">
            <a:extLst>
              <a:ext uri="{FF2B5EF4-FFF2-40B4-BE49-F238E27FC236}">
                <a16:creationId xmlns:a16="http://schemas.microsoft.com/office/drawing/2014/main" id="{726FA55E-8429-39DD-01C9-F35266005B95}"/>
              </a:ext>
            </a:extLst>
          </p:cNvPr>
          <p:cNvSpPr>
            <a:spLocks noGrp="1"/>
          </p:cNvSpPr>
          <p:nvPr>
            <p:ph type="ftr" sz="quarter" idx="3"/>
          </p:nvPr>
        </p:nvSpPr>
        <p:spPr>
          <a:xfrm>
            <a:off x="1631504" y="6426003"/>
            <a:ext cx="4122760" cy="315292"/>
          </a:xfrm>
          <a:prstGeom prst="rect">
            <a:avLst/>
          </a:prstGeom>
        </p:spPr>
        <p:txBody>
          <a:bodyPr vert="horz" lIns="0" tIns="0" rIns="0" bIns="0" rtlCol="0" anchor="t" anchorCtr="0"/>
          <a:lstStyle>
            <a:lvl1pPr algn="l">
              <a:defRPr sz="900" b="0" i="0">
                <a:solidFill>
                  <a:schemeClr val="bg2">
                    <a:lumMod val="50000"/>
                  </a:schemeClr>
                </a:solidFill>
              </a:defRPr>
            </a:lvl1pPr>
          </a:lstStyle>
          <a:p>
            <a:r>
              <a:rPr lang="en-US" dirty="0"/>
              <a:t>Anne Koch, Clara Jansen, Dietrich </a:t>
            </a:r>
            <a:r>
              <a:rPr lang="en-US" dirty="0" err="1"/>
              <a:t>Tönnies</a:t>
            </a:r>
            <a:endParaRPr lang="de-DE"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2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2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3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3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43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4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44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5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5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5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46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46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4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5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5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5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5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5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5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5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55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55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6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6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6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6" Type="http://schemas.openxmlformats.org/officeDocument/2006/relationships/image" Target="../media/image3.pn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2.jpe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6" Type="http://schemas.openxmlformats.org/officeDocument/2006/relationships/image" Target="../media/image3.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2.jpe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6" Type="http://schemas.openxmlformats.org/officeDocument/2006/relationships/image" Target="../media/image3.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2.jpe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6" Type="http://schemas.openxmlformats.org/officeDocument/2006/relationships/image" Target="../media/image3.png"/><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image" Target="../media/image2.jpeg"/><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image" Target="../media/image3.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jpe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6" Type="http://schemas.openxmlformats.org/officeDocument/2006/relationships/image" Target="../media/image3.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2.jpe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6" Type="http://schemas.openxmlformats.org/officeDocument/2006/relationships/image" Target="../media/image3.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2.jpe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6" Type="http://schemas.openxmlformats.org/officeDocument/2006/relationships/image" Target="../media/image3.png"/><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2.jpe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 name="Grafik 19"/>
          <p:cNvPicPr/>
          <p:nvPr/>
        </p:nvPicPr>
        <p:blipFill>
          <a:blip r:embed="rId14"/>
          <a:srcRect l="21079"/>
          <a:stretch/>
        </p:blipFill>
        <p:spPr>
          <a:xfrm>
            <a:off x="8976240" y="578160"/>
            <a:ext cx="1953000" cy="447120"/>
          </a:xfrm>
          <a:prstGeom prst="rect">
            <a:avLst/>
          </a:prstGeom>
          <a:ln w="0">
            <a:noFill/>
          </a:ln>
        </p:spPr>
      </p:pic>
      <p:sp>
        <p:nvSpPr>
          <p:cNvPr id="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 name="Grafik 12"/>
          <p:cNvPicPr/>
          <p:nvPr/>
        </p:nvPicPr>
        <p:blipFill>
          <a:blip r:embed="rId14"/>
          <a:srcRect r="79678"/>
          <a:stretch/>
        </p:blipFill>
        <p:spPr>
          <a:xfrm>
            <a:off x="11019600" y="555120"/>
            <a:ext cx="502200" cy="447120"/>
          </a:xfrm>
          <a:prstGeom prst="rect">
            <a:avLst/>
          </a:prstGeom>
          <a:ln w="0">
            <a:noFill/>
          </a:ln>
        </p:spPr>
      </p:pic>
      <p:sp>
        <p:nvSpPr>
          <p:cNvPr id="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 name="Grafik 15"/>
          <p:cNvPicPr/>
          <p:nvPr/>
        </p:nvPicPr>
        <p:blipFill>
          <a:blip r:embed="rId15"/>
          <a:srcRect t="33871" b="16150"/>
          <a:stretch/>
        </p:blipFill>
        <p:spPr>
          <a:xfrm>
            <a:off x="0" y="0"/>
            <a:ext cx="12190320" cy="3427200"/>
          </a:xfrm>
          <a:prstGeom prst="rect">
            <a:avLst/>
          </a:prstGeom>
          <a:ln w="0">
            <a:noFill/>
          </a:ln>
        </p:spPr>
      </p:pic>
      <p:pic>
        <p:nvPicPr>
          <p:cNvPr id="8" name="Grafik 11"/>
          <p:cNvPicPr/>
          <p:nvPr/>
        </p:nvPicPr>
        <p:blipFill>
          <a:blip r:embed="rId16"/>
          <a:stretch/>
        </p:blipFill>
        <p:spPr>
          <a:xfrm>
            <a:off x="263520" y="332640"/>
            <a:ext cx="2475000" cy="448200"/>
          </a:xfrm>
          <a:prstGeom prst="rect">
            <a:avLst/>
          </a:prstGeom>
          <a:ln w="0">
            <a:noFill/>
          </a:ln>
        </p:spPr>
      </p:pic>
      <p:grpSp>
        <p:nvGrpSpPr>
          <p:cNvPr id="9" name="Group 6"/>
          <p:cNvGrpSpPr/>
          <p:nvPr/>
        </p:nvGrpSpPr>
        <p:grpSpPr>
          <a:xfrm>
            <a:off x="10104120" y="2124000"/>
            <a:ext cx="2086200" cy="1739520"/>
            <a:chOff x="10104120" y="2124000"/>
            <a:chExt cx="2086200" cy="1739520"/>
          </a:xfrm>
        </p:grpSpPr>
        <p:sp>
          <p:nvSpPr>
            <p:cNvPr id="1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11" name="Group 8"/>
            <p:cNvGrpSpPr/>
            <p:nvPr/>
          </p:nvGrpSpPr>
          <p:grpSpPr>
            <a:xfrm>
              <a:off x="10104120" y="2124000"/>
              <a:ext cx="2086200" cy="1739520"/>
              <a:chOff x="10104120" y="2124000"/>
              <a:chExt cx="2086200" cy="1739520"/>
            </a:xfrm>
          </p:grpSpPr>
          <p:sp>
            <p:nvSpPr>
              <p:cNvPr id="1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1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1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8"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19"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20"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621" name="Grafik 19"/>
          <p:cNvPicPr/>
          <p:nvPr/>
        </p:nvPicPr>
        <p:blipFill>
          <a:blip r:embed="rId14"/>
          <a:srcRect l="21079"/>
          <a:stretch/>
        </p:blipFill>
        <p:spPr>
          <a:xfrm>
            <a:off x="8976240" y="578160"/>
            <a:ext cx="1953000" cy="447120"/>
          </a:xfrm>
          <a:prstGeom prst="rect">
            <a:avLst/>
          </a:prstGeom>
          <a:ln w="0">
            <a:noFill/>
          </a:ln>
        </p:spPr>
      </p:pic>
      <p:sp>
        <p:nvSpPr>
          <p:cNvPr id="622"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623" name="Grafik 12"/>
          <p:cNvPicPr/>
          <p:nvPr/>
        </p:nvPicPr>
        <p:blipFill>
          <a:blip r:embed="rId14"/>
          <a:srcRect r="79678"/>
          <a:stretch/>
        </p:blipFill>
        <p:spPr>
          <a:xfrm>
            <a:off x="11019600" y="555120"/>
            <a:ext cx="502200" cy="447120"/>
          </a:xfrm>
          <a:prstGeom prst="rect">
            <a:avLst/>
          </a:prstGeom>
          <a:ln w="0">
            <a:noFill/>
          </a:ln>
        </p:spPr>
      </p:pic>
      <p:sp>
        <p:nvSpPr>
          <p:cNvPr id="624"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25" name="Grafik 15"/>
          <p:cNvPicPr/>
          <p:nvPr/>
        </p:nvPicPr>
        <p:blipFill>
          <a:blip r:embed="rId15"/>
          <a:srcRect t="33871" b="16150"/>
          <a:stretch/>
        </p:blipFill>
        <p:spPr>
          <a:xfrm>
            <a:off x="0" y="0"/>
            <a:ext cx="12190320" cy="3427200"/>
          </a:xfrm>
          <a:prstGeom prst="rect">
            <a:avLst/>
          </a:prstGeom>
          <a:ln w="0">
            <a:noFill/>
          </a:ln>
        </p:spPr>
      </p:pic>
      <p:pic>
        <p:nvPicPr>
          <p:cNvPr id="626" name="Grafik 11"/>
          <p:cNvPicPr/>
          <p:nvPr/>
        </p:nvPicPr>
        <p:blipFill>
          <a:blip r:embed="rId16"/>
          <a:stretch/>
        </p:blipFill>
        <p:spPr>
          <a:xfrm>
            <a:off x="263520" y="332640"/>
            <a:ext cx="2475000" cy="448200"/>
          </a:xfrm>
          <a:prstGeom prst="rect">
            <a:avLst/>
          </a:prstGeom>
          <a:ln w="0">
            <a:noFill/>
          </a:ln>
        </p:spPr>
      </p:pic>
      <p:grpSp>
        <p:nvGrpSpPr>
          <p:cNvPr id="627" name="Group 6"/>
          <p:cNvGrpSpPr/>
          <p:nvPr/>
        </p:nvGrpSpPr>
        <p:grpSpPr>
          <a:xfrm>
            <a:off x="10104120" y="2124000"/>
            <a:ext cx="2086200" cy="1739520"/>
            <a:chOff x="10104120" y="2124000"/>
            <a:chExt cx="2086200" cy="1739520"/>
          </a:xfrm>
        </p:grpSpPr>
        <p:sp>
          <p:nvSpPr>
            <p:cNvPr id="628"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29" name="Group 8"/>
            <p:cNvGrpSpPr/>
            <p:nvPr/>
          </p:nvGrpSpPr>
          <p:grpSpPr>
            <a:xfrm>
              <a:off x="10104120" y="2124000"/>
              <a:ext cx="2086200" cy="1739520"/>
              <a:chOff x="10104120" y="2124000"/>
              <a:chExt cx="2086200" cy="1739520"/>
            </a:xfrm>
          </p:grpSpPr>
          <p:sp>
            <p:nvSpPr>
              <p:cNvPr id="630"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31"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632"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63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673" name="Grafik 19"/>
          <p:cNvPicPr/>
          <p:nvPr/>
        </p:nvPicPr>
        <p:blipFill>
          <a:blip r:embed="rId14"/>
          <a:srcRect l="21079"/>
          <a:stretch/>
        </p:blipFill>
        <p:spPr>
          <a:xfrm>
            <a:off x="8976240" y="578160"/>
            <a:ext cx="1953000" cy="447120"/>
          </a:xfrm>
          <a:prstGeom prst="rect">
            <a:avLst/>
          </a:prstGeom>
          <a:ln w="0">
            <a:noFill/>
          </a:ln>
        </p:spPr>
      </p:pic>
      <p:sp>
        <p:nvSpPr>
          <p:cNvPr id="67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675" name="Grafik 12"/>
          <p:cNvPicPr/>
          <p:nvPr/>
        </p:nvPicPr>
        <p:blipFill>
          <a:blip r:embed="rId14"/>
          <a:srcRect r="79678"/>
          <a:stretch/>
        </p:blipFill>
        <p:spPr>
          <a:xfrm>
            <a:off x="11019600" y="555120"/>
            <a:ext cx="502200" cy="447120"/>
          </a:xfrm>
          <a:prstGeom prst="rect">
            <a:avLst/>
          </a:prstGeom>
          <a:ln w="0">
            <a:noFill/>
          </a:ln>
        </p:spPr>
      </p:pic>
      <p:sp>
        <p:nvSpPr>
          <p:cNvPr id="67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77" name="Grafik 15"/>
          <p:cNvPicPr/>
          <p:nvPr/>
        </p:nvPicPr>
        <p:blipFill>
          <a:blip r:embed="rId15"/>
          <a:srcRect t="33871" b="16150"/>
          <a:stretch/>
        </p:blipFill>
        <p:spPr>
          <a:xfrm>
            <a:off x="0" y="0"/>
            <a:ext cx="12190320" cy="3427200"/>
          </a:xfrm>
          <a:prstGeom prst="rect">
            <a:avLst/>
          </a:prstGeom>
          <a:ln w="0">
            <a:noFill/>
          </a:ln>
        </p:spPr>
      </p:pic>
      <p:pic>
        <p:nvPicPr>
          <p:cNvPr id="678" name="Grafik 11"/>
          <p:cNvPicPr/>
          <p:nvPr/>
        </p:nvPicPr>
        <p:blipFill>
          <a:blip r:embed="rId16"/>
          <a:stretch/>
        </p:blipFill>
        <p:spPr>
          <a:xfrm>
            <a:off x="263520" y="332640"/>
            <a:ext cx="2475000" cy="448200"/>
          </a:xfrm>
          <a:prstGeom prst="rect">
            <a:avLst/>
          </a:prstGeom>
          <a:ln w="0">
            <a:noFill/>
          </a:ln>
        </p:spPr>
      </p:pic>
      <p:grpSp>
        <p:nvGrpSpPr>
          <p:cNvPr id="679" name="Group 6"/>
          <p:cNvGrpSpPr/>
          <p:nvPr/>
        </p:nvGrpSpPr>
        <p:grpSpPr>
          <a:xfrm>
            <a:off x="10104120" y="2124000"/>
            <a:ext cx="2086200" cy="1739520"/>
            <a:chOff x="10104120" y="2124000"/>
            <a:chExt cx="2086200" cy="1739520"/>
          </a:xfrm>
        </p:grpSpPr>
        <p:sp>
          <p:nvSpPr>
            <p:cNvPr id="68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81" name="Group 8"/>
            <p:cNvGrpSpPr/>
            <p:nvPr/>
          </p:nvGrpSpPr>
          <p:grpSpPr>
            <a:xfrm>
              <a:off x="10104120" y="2124000"/>
              <a:ext cx="2086200" cy="1739520"/>
              <a:chOff x="10104120" y="2124000"/>
              <a:chExt cx="2086200" cy="1739520"/>
            </a:xfrm>
          </p:grpSpPr>
          <p:sp>
            <p:nvSpPr>
              <p:cNvPr id="68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8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68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68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725" name="Grafik 19"/>
          <p:cNvPicPr/>
          <p:nvPr/>
        </p:nvPicPr>
        <p:blipFill>
          <a:blip r:embed="rId14"/>
          <a:srcRect l="21079"/>
          <a:stretch/>
        </p:blipFill>
        <p:spPr>
          <a:xfrm>
            <a:off x="8976240" y="578160"/>
            <a:ext cx="1953000" cy="447120"/>
          </a:xfrm>
          <a:prstGeom prst="rect">
            <a:avLst/>
          </a:prstGeom>
          <a:ln w="0">
            <a:noFill/>
          </a:ln>
        </p:spPr>
      </p:pic>
      <p:sp>
        <p:nvSpPr>
          <p:cNvPr id="72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727" name="Grafik 12"/>
          <p:cNvPicPr/>
          <p:nvPr/>
        </p:nvPicPr>
        <p:blipFill>
          <a:blip r:embed="rId14"/>
          <a:srcRect r="79678"/>
          <a:stretch/>
        </p:blipFill>
        <p:spPr>
          <a:xfrm>
            <a:off x="11019600" y="555120"/>
            <a:ext cx="502200" cy="447120"/>
          </a:xfrm>
          <a:prstGeom prst="rect">
            <a:avLst/>
          </a:prstGeom>
          <a:ln w="0">
            <a:noFill/>
          </a:ln>
        </p:spPr>
      </p:pic>
      <p:sp>
        <p:nvSpPr>
          <p:cNvPr id="72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29" name="Grafik 15"/>
          <p:cNvPicPr/>
          <p:nvPr/>
        </p:nvPicPr>
        <p:blipFill>
          <a:blip r:embed="rId15"/>
          <a:srcRect t="33871" b="16150"/>
          <a:stretch/>
        </p:blipFill>
        <p:spPr>
          <a:xfrm>
            <a:off x="0" y="0"/>
            <a:ext cx="12190320" cy="3427200"/>
          </a:xfrm>
          <a:prstGeom prst="rect">
            <a:avLst/>
          </a:prstGeom>
          <a:ln w="0">
            <a:noFill/>
          </a:ln>
        </p:spPr>
      </p:pic>
      <p:pic>
        <p:nvPicPr>
          <p:cNvPr id="730" name="Grafik 11"/>
          <p:cNvPicPr/>
          <p:nvPr/>
        </p:nvPicPr>
        <p:blipFill>
          <a:blip r:embed="rId16"/>
          <a:stretch/>
        </p:blipFill>
        <p:spPr>
          <a:xfrm>
            <a:off x="263520" y="332640"/>
            <a:ext cx="2475000" cy="448200"/>
          </a:xfrm>
          <a:prstGeom prst="rect">
            <a:avLst/>
          </a:prstGeom>
          <a:ln w="0">
            <a:noFill/>
          </a:ln>
        </p:spPr>
      </p:pic>
      <p:grpSp>
        <p:nvGrpSpPr>
          <p:cNvPr id="731" name="Group 6"/>
          <p:cNvGrpSpPr/>
          <p:nvPr/>
        </p:nvGrpSpPr>
        <p:grpSpPr>
          <a:xfrm>
            <a:off x="10104120" y="2124000"/>
            <a:ext cx="2086200" cy="1739520"/>
            <a:chOff x="10104120" y="2124000"/>
            <a:chExt cx="2086200" cy="1739520"/>
          </a:xfrm>
        </p:grpSpPr>
        <p:sp>
          <p:nvSpPr>
            <p:cNvPr id="73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33" name="Group 8"/>
            <p:cNvGrpSpPr/>
            <p:nvPr/>
          </p:nvGrpSpPr>
          <p:grpSpPr>
            <a:xfrm>
              <a:off x="10104120" y="2124000"/>
              <a:ext cx="2086200" cy="1739520"/>
              <a:chOff x="10104120" y="2124000"/>
              <a:chExt cx="2086200" cy="1739520"/>
            </a:xfrm>
          </p:grpSpPr>
          <p:sp>
            <p:nvSpPr>
              <p:cNvPr id="73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35"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736"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737"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777" name="Grafik 19"/>
          <p:cNvPicPr/>
          <p:nvPr/>
        </p:nvPicPr>
        <p:blipFill>
          <a:blip r:embed="rId14"/>
          <a:srcRect l="21079"/>
          <a:stretch/>
        </p:blipFill>
        <p:spPr>
          <a:xfrm>
            <a:off x="8976240" y="578160"/>
            <a:ext cx="1953000" cy="447120"/>
          </a:xfrm>
          <a:prstGeom prst="rect">
            <a:avLst/>
          </a:prstGeom>
          <a:ln w="0">
            <a:noFill/>
          </a:ln>
        </p:spPr>
      </p:pic>
      <p:sp>
        <p:nvSpPr>
          <p:cNvPr id="77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779" name="Grafik 12"/>
          <p:cNvPicPr/>
          <p:nvPr/>
        </p:nvPicPr>
        <p:blipFill>
          <a:blip r:embed="rId14"/>
          <a:srcRect r="79678"/>
          <a:stretch/>
        </p:blipFill>
        <p:spPr>
          <a:xfrm>
            <a:off x="11019600" y="555120"/>
            <a:ext cx="502200" cy="447120"/>
          </a:xfrm>
          <a:prstGeom prst="rect">
            <a:avLst/>
          </a:prstGeom>
          <a:ln w="0">
            <a:noFill/>
          </a:ln>
        </p:spPr>
      </p:pic>
      <p:sp>
        <p:nvSpPr>
          <p:cNvPr id="78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81" name="Grafik 15"/>
          <p:cNvPicPr/>
          <p:nvPr/>
        </p:nvPicPr>
        <p:blipFill>
          <a:blip r:embed="rId15"/>
          <a:srcRect t="33871" b="16150"/>
          <a:stretch/>
        </p:blipFill>
        <p:spPr>
          <a:xfrm>
            <a:off x="0" y="0"/>
            <a:ext cx="12190320" cy="3427200"/>
          </a:xfrm>
          <a:prstGeom prst="rect">
            <a:avLst/>
          </a:prstGeom>
          <a:ln w="0">
            <a:noFill/>
          </a:ln>
        </p:spPr>
      </p:pic>
      <p:pic>
        <p:nvPicPr>
          <p:cNvPr id="782" name="Grafik 11"/>
          <p:cNvPicPr/>
          <p:nvPr/>
        </p:nvPicPr>
        <p:blipFill>
          <a:blip r:embed="rId16"/>
          <a:stretch/>
        </p:blipFill>
        <p:spPr>
          <a:xfrm>
            <a:off x="263520" y="332640"/>
            <a:ext cx="2475000" cy="448200"/>
          </a:xfrm>
          <a:prstGeom prst="rect">
            <a:avLst/>
          </a:prstGeom>
          <a:ln w="0">
            <a:noFill/>
          </a:ln>
        </p:spPr>
      </p:pic>
      <p:grpSp>
        <p:nvGrpSpPr>
          <p:cNvPr id="783" name="Group 6"/>
          <p:cNvGrpSpPr/>
          <p:nvPr/>
        </p:nvGrpSpPr>
        <p:grpSpPr>
          <a:xfrm>
            <a:off x="10104120" y="2124000"/>
            <a:ext cx="2086200" cy="1739520"/>
            <a:chOff x="10104120" y="2124000"/>
            <a:chExt cx="2086200" cy="1739520"/>
          </a:xfrm>
        </p:grpSpPr>
        <p:sp>
          <p:nvSpPr>
            <p:cNvPr id="78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85" name="Group 8"/>
            <p:cNvGrpSpPr/>
            <p:nvPr/>
          </p:nvGrpSpPr>
          <p:grpSpPr>
            <a:xfrm>
              <a:off x="10104120" y="2124000"/>
              <a:ext cx="2086200" cy="1739520"/>
              <a:chOff x="10104120" y="2124000"/>
              <a:chExt cx="2086200" cy="1739520"/>
            </a:xfrm>
          </p:grpSpPr>
          <p:sp>
            <p:nvSpPr>
              <p:cNvPr id="78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87"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788"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78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6"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827"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82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829" name="Grafik 14"/>
          <p:cNvPicPr/>
          <p:nvPr/>
        </p:nvPicPr>
        <p:blipFill>
          <a:blip r:embed="rId14"/>
          <a:srcRect l="21079"/>
          <a:stretch/>
        </p:blipFill>
        <p:spPr>
          <a:xfrm>
            <a:off x="8976240" y="578160"/>
            <a:ext cx="1953000" cy="447120"/>
          </a:xfrm>
          <a:prstGeom prst="rect">
            <a:avLst/>
          </a:prstGeom>
          <a:ln w="0">
            <a:noFill/>
          </a:ln>
        </p:spPr>
      </p:pic>
      <p:pic>
        <p:nvPicPr>
          <p:cNvPr id="830" name="Grafik 15"/>
          <p:cNvPicPr/>
          <p:nvPr/>
        </p:nvPicPr>
        <p:blipFill>
          <a:blip r:embed="rId14"/>
          <a:srcRect r="79678"/>
          <a:stretch/>
        </p:blipFill>
        <p:spPr>
          <a:xfrm>
            <a:off x="11019600" y="555120"/>
            <a:ext cx="502200" cy="447120"/>
          </a:xfrm>
          <a:prstGeom prst="rect">
            <a:avLst/>
          </a:prstGeom>
          <a:ln w="0">
            <a:noFill/>
          </a:ln>
        </p:spPr>
      </p:pic>
      <p:sp>
        <p:nvSpPr>
          <p:cNvPr id="83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83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83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5" name="Grafik 19"/>
          <p:cNvPicPr/>
          <p:nvPr/>
        </p:nvPicPr>
        <p:blipFill>
          <a:blip r:embed="rId14"/>
          <a:srcRect l="21079"/>
          <a:stretch/>
        </p:blipFill>
        <p:spPr>
          <a:xfrm>
            <a:off x="8976240" y="578160"/>
            <a:ext cx="1953000" cy="447120"/>
          </a:xfrm>
          <a:prstGeom prst="rect">
            <a:avLst/>
          </a:prstGeom>
          <a:ln w="0">
            <a:noFill/>
          </a:ln>
        </p:spPr>
      </p:pic>
      <p:sp>
        <p:nvSpPr>
          <p:cNvPr id="5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7" name="Grafik 12"/>
          <p:cNvPicPr/>
          <p:nvPr/>
        </p:nvPicPr>
        <p:blipFill>
          <a:blip r:embed="rId14"/>
          <a:srcRect r="79678"/>
          <a:stretch/>
        </p:blipFill>
        <p:spPr>
          <a:xfrm>
            <a:off x="11019600" y="555120"/>
            <a:ext cx="502200" cy="447120"/>
          </a:xfrm>
          <a:prstGeom prst="rect">
            <a:avLst/>
          </a:prstGeom>
          <a:ln w="0">
            <a:noFill/>
          </a:ln>
        </p:spPr>
      </p:pic>
      <p:sp>
        <p:nvSpPr>
          <p:cNvPr id="58"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9"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97"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9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99" name="Grafik 14"/>
          <p:cNvPicPr/>
          <p:nvPr/>
        </p:nvPicPr>
        <p:blipFill>
          <a:blip r:embed="rId14"/>
          <a:srcRect l="21079"/>
          <a:stretch/>
        </p:blipFill>
        <p:spPr>
          <a:xfrm>
            <a:off x="8976240" y="578160"/>
            <a:ext cx="1953000" cy="447120"/>
          </a:xfrm>
          <a:prstGeom prst="rect">
            <a:avLst/>
          </a:prstGeom>
          <a:ln w="0">
            <a:noFill/>
          </a:ln>
        </p:spPr>
      </p:pic>
      <p:pic>
        <p:nvPicPr>
          <p:cNvPr id="100" name="Grafik 15"/>
          <p:cNvPicPr/>
          <p:nvPr/>
        </p:nvPicPr>
        <p:blipFill>
          <a:blip r:embed="rId14"/>
          <a:srcRect r="79678"/>
          <a:stretch/>
        </p:blipFill>
        <p:spPr>
          <a:xfrm>
            <a:off x="11019600" y="555120"/>
            <a:ext cx="502200" cy="447120"/>
          </a:xfrm>
          <a:prstGeom prst="rect">
            <a:avLst/>
          </a:prstGeom>
          <a:ln w="0">
            <a:noFill/>
          </a:ln>
        </p:spPr>
      </p:pic>
      <p:sp>
        <p:nvSpPr>
          <p:cNvPr id="10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0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0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141"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142"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143" name="Grafik 14"/>
          <p:cNvPicPr/>
          <p:nvPr/>
        </p:nvPicPr>
        <p:blipFill>
          <a:blip r:embed="rId14"/>
          <a:srcRect l="21079"/>
          <a:stretch/>
        </p:blipFill>
        <p:spPr>
          <a:xfrm>
            <a:off x="8976240" y="578160"/>
            <a:ext cx="1953000" cy="447120"/>
          </a:xfrm>
          <a:prstGeom prst="rect">
            <a:avLst/>
          </a:prstGeom>
          <a:ln w="0">
            <a:noFill/>
          </a:ln>
        </p:spPr>
      </p:pic>
      <p:pic>
        <p:nvPicPr>
          <p:cNvPr id="144" name="Grafik 15"/>
          <p:cNvPicPr/>
          <p:nvPr/>
        </p:nvPicPr>
        <p:blipFill>
          <a:blip r:embed="rId14"/>
          <a:srcRect r="79678"/>
          <a:stretch/>
        </p:blipFill>
        <p:spPr>
          <a:xfrm>
            <a:off x="11019600" y="555120"/>
            <a:ext cx="502200" cy="447120"/>
          </a:xfrm>
          <a:prstGeom prst="rect">
            <a:avLst/>
          </a:prstGeom>
          <a:ln w="0">
            <a:noFill/>
          </a:ln>
        </p:spPr>
      </p:pic>
      <p:sp>
        <p:nvSpPr>
          <p:cNvPr id="145"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46"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47"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187" name="Grafik 19"/>
          <p:cNvPicPr/>
          <p:nvPr/>
        </p:nvPicPr>
        <p:blipFill>
          <a:blip r:embed="rId14"/>
          <a:srcRect l="21079"/>
          <a:stretch/>
        </p:blipFill>
        <p:spPr>
          <a:xfrm>
            <a:off x="8976240" y="578160"/>
            <a:ext cx="1953000" cy="447120"/>
          </a:xfrm>
          <a:prstGeom prst="rect">
            <a:avLst/>
          </a:prstGeom>
          <a:ln w="0">
            <a:noFill/>
          </a:ln>
        </p:spPr>
      </p:pic>
      <p:sp>
        <p:nvSpPr>
          <p:cNvPr id="18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189" name="Grafik 12"/>
          <p:cNvPicPr/>
          <p:nvPr/>
        </p:nvPicPr>
        <p:blipFill>
          <a:blip r:embed="rId14"/>
          <a:srcRect r="79678"/>
          <a:stretch/>
        </p:blipFill>
        <p:spPr>
          <a:xfrm>
            <a:off x="11019600" y="555120"/>
            <a:ext cx="502200" cy="447120"/>
          </a:xfrm>
          <a:prstGeom prst="rect">
            <a:avLst/>
          </a:prstGeom>
          <a:ln w="0">
            <a:noFill/>
          </a:ln>
        </p:spPr>
      </p:pic>
      <p:sp>
        <p:nvSpPr>
          <p:cNvPr id="190"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91"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413" name="Grafik 19"/>
          <p:cNvPicPr/>
          <p:nvPr/>
        </p:nvPicPr>
        <p:blipFill>
          <a:blip r:embed="rId14"/>
          <a:srcRect l="21079"/>
          <a:stretch/>
        </p:blipFill>
        <p:spPr>
          <a:xfrm>
            <a:off x="8976240" y="578160"/>
            <a:ext cx="1953000" cy="447120"/>
          </a:xfrm>
          <a:prstGeom prst="rect">
            <a:avLst/>
          </a:prstGeom>
          <a:ln w="0">
            <a:noFill/>
          </a:ln>
        </p:spPr>
      </p:pic>
      <p:sp>
        <p:nvSpPr>
          <p:cNvPr id="41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415" name="Grafik 12"/>
          <p:cNvPicPr/>
          <p:nvPr/>
        </p:nvPicPr>
        <p:blipFill>
          <a:blip r:embed="rId14"/>
          <a:srcRect r="79678"/>
          <a:stretch/>
        </p:blipFill>
        <p:spPr>
          <a:xfrm>
            <a:off x="11019600" y="555120"/>
            <a:ext cx="502200" cy="447120"/>
          </a:xfrm>
          <a:prstGeom prst="rect">
            <a:avLst/>
          </a:prstGeom>
          <a:ln w="0">
            <a:noFill/>
          </a:ln>
        </p:spPr>
      </p:pic>
      <p:sp>
        <p:nvSpPr>
          <p:cNvPr id="41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17" name="Grafik 15"/>
          <p:cNvPicPr/>
          <p:nvPr/>
        </p:nvPicPr>
        <p:blipFill>
          <a:blip r:embed="rId15"/>
          <a:srcRect t="33871" b="16150"/>
          <a:stretch/>
        </p:blipFill>
        <p:spPr>
          <a:xfrm>
            <a:off x="0" y="0"/>
            <a:ext cx="12190320" cy="3427200"/>
          </a:xfrm>
          <a:prstGeom prst="rect">
            <a:avLst/>
          </a:prstGeom>
          <a:ln w="0">
            <a:noFill/>
          </a:ln>
        </p:spPr>
      </p:pic>
      <p:pic>
        <p:nvPicPr>
          <p:cNvPr id="418" name="Grafik 11"/>
          <p:cNvPicPr/>
          <p:nvPr/>
        </p:nvPicPr>
        <p:blipFill>
          <a:blip r:embed="rId16"/>
          <a:stretch/>
        </p:blipFill>
        <p:spPr>
          <a:xfrm>
            <a:off x="263520" y="332640"/>
            <a:ext cx="2475000" cy="448200"/>
          </a:xfrm>
          <a:prstGeom prst="rect">
            <a:avLst/>
          </a:prstGeom>
          <a:ln w="0">
            <a:noFill/>
          </a:ln>
        </p:spPr>
      </p:pic>
      <p:grpSp>
        <p:nvGrpSpPr>
          <p:cNvPr id="419" name="Group 6"/>
          <p:cNvGrpSpPr/>
          <p:nvPr/>
        </p:nvGrpSpPr>
        <p:grpSpPr>
          <a:xfrm>
            <a:off x="10104120" y="2124000"/>
            <a:ext cx="2086200" cy="1739520"/>
            <a:chOff x="10104120" y="2124000"/>
            <a:chExt cx="2086200" cy="1739520"/>
          </a:xfrm>
        </p:grpSpPr>
        <p:sp>
          <p:nvSpPr>
            <p:cNvPr id="42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21" name="Group 8"/>
            <p:cNvGrpSpPr/>
            <p:nvPr/>
          </p:nvGrpSpPr>
          <p:grpSpPr>
            <a:xfrm>
              <a:off x="10104120" y="2124000"/>
              <a:ext cx="2086200" cy="1739520"/>
              <a:chOff x="10104120" y="2124000"/>
              <a:chExt cx="2086200" cy="1739520"/>
            </a:xfrm>
          </p:grpSpPr>
          <p:sp>
            <p:nvSpPr>
              <p:cNvPr id="42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2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42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42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465" name="Grafik 19"/>
          <p:cNvPicPr/>
          <p:nvPr/>
        </p:nvPicPr>
        <p:blipFill>
          <a:blip r:embed="rId14"/>
          <a:srcRect l="21079"/>
          <a:stretch/>
        </p:blipFill>
        <p:spPr>
          <a:xfrm>
            <a:off x="8976240" y="578160"/>
            <a:ext cx="1953000" cy="447120"/>
          </a:xfrm>
          <a:prstGeom prst="rect">
            <a:avLst/>
          </a:prstGeom>
          <a:ln w="0">
            <a:noFill/>
          </a:ln>
        </p:spPr>
      </p:pic>
      <p:sp>
        <p:nvSpPr>
          <p:cNvPr id="46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467" name="Grafik 12"/>
          <p:cNvPicPr/>
          <p:nvPr/>
        </p:nvPicPr>
        <p:blipFill>
          <a:blip r:embed="rId14"/>
          <a:srcRect r="79678"/>
          <a:stretch/>
        </p:blipFill>
        <p:spPr>
          <a:xfrm>
            <a:off x="11019600" y="555120"/>
            <a:ext cx="502200" cy="447120"/>
          </a:xfrm>
          <a:prstGeom prst="rect">
            <a:avLst/>
          </a:prstGeom>
          <a:ln w="0">
            <a:noFill/>
          </a:ln>
        </p:spPr>
      </p:pic>
      <p:sp>
        <p:nvSpPr>
          <p:cNvPr id="46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69" name="Grafik 15"/>
          <p:cNvPicPr/>
          <p:nvPr/>
        </p:nvPicPr>
        <p:blipFill>
          <a:blip r:embed="rId15"/>
          <a:srcRect t="33871" b="16150"/>
          <a:stretch/>
        </p:blipFill>
        <p:spPr>
          <a:xfrm>
            <a:off x="0" y="0"/>
            <a:ext cx="12190320" cy="3427200"/>
          </a:xfrm>
          <a:prstGeom prst="rect">
            <a:avLst/>
          </a:prstGeom>
          <a:ln w="0">
            <a:noFill/>
          </a:ln>
        </p:spPr>
      </p:pic>
      <p:pic>
        <p:nvPicPr>
          <p:cNvPr id="470" name="Grafik 11"/>
          <p:cNvPicPr/>
          <p:nvPr/>
        </p:nvPicPr>
        <p:blipFill>
          <a:blip r:embed="rId16"/>
          <a:stretch/>
        </p:blipFill>
        <p:spPr>
          <a:xfrm>
            <a:off x="263520" y="332640"/>
            <a:ext cx="2475000" cy="448200"/>
          </a:xfrm>
          <a:prstGeom prst="rect">
            <a:avLst/>
          </a:prstGeom>
          <a:ln w="0">
            <a:noFill/>
          </a:ln>
        </p:spPr>
      </p:pic>
      <p:grpSp>
        <p:nvGrpSpPr>
          <p:cNvPr id="471" name="Group 6"/>
          <p:cNvGrpSpPr/>
          <p:nvPr/>
        </p:nvGrpSpPr>
        <p:grpSpPr>
          <a:xfrm>
            <a:off x="10104120" y="2124000"/>
            <a:ext cx="2086200" cy="1739520"/>
            <a:chOff x="10104120" y="2124000"/>
            <a:chExt cx="2086200" cy="1739520"/>
          </a:xfrm>
        </p:grpSpPr>
        <p:sp>
          <p:nvSpPr>
            <p:cNvPr id="47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73" name="Group 8"/>
            <p:cNvGrpSpPr/>
            <p:nvPr/>
          </p:nvGrpSpPr>
          <p:grpSpPr>
            <a:xfrm>
              <a:off x="10104120" y="2124000"/>
              <a:ext cx="2086200" cy="1739520"/>
              <a:chOff x="10104120" y="2124000"/>
              <a:chExt cx="2086200" cy="1739520"/>
            </a:xfrm>
          </p:grpSpPr>
          <p:sp>
            <p:nvSpPr>
              <p:cNvPr id="47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75"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476"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477"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17" name="Grafik 19"/>
          <p:cNvPicPr/>
          <p:nvPr/>
        </p:nvPicPr>
        <p:blipFill>
          <a:blip r:embed="rId14"/>
          <a:srcRect l="21079"/>
          <a:stretch/>
        </p:blipFill>
        <p:spPr>
          <a:xfrm>
            <a:off x="8976240" y="578160"/>
            <a:ext cx="1953000" cy="447120"/>
          </a:xfrm>
          <a:prstGeom prst="rect">
            <a:avLst/>
          </a:prstGeom>
          <a:ln w="0">
            <a:noFill/>
          </a:ln>
        </p:spPr>
      </p:pic>
      <p:sp>
        <p:nvSpPr>
          <p:cNvPr id="51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19" name="Grafik 12"/>
          <p:cNvPicPr/>
          <p:nvPr/>
        </p:nvPicPr>
        <p:blipFill>
          <a:blip r:embed="rId14"/>
          <a:srcRect r="79678"/>
          <a:stretch/>
        </p:blipFill>
        <p:spPr>
          <a:xfrm>
            <a:off x="11019600" y="555120"/>
            <a:ext cx="502200" cy="447120"/>
          </a:xfrm>
          <a:prstGeom prst="rect">
            <a:avLst/>
          </a:prstGeom>
          <a:ln w="0">
            <a:noFill/>
          </a:ln>
        </p:spPr>
      </p:pic>
      <p:sp>
        <p:nvSpPr>
          <p:cNvPr id="52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21" name="Grafik 15"/>
          <p:cNvPicPr/>
          <p:nvPr/>
        </p:nvPicPr>
        <p:blipFill>
          <a:blip r:embed="rId15"/>
          <a:srcRect t="33871" b="16150"/>
          <a:stretch/>
        </p:blipFill>
        <p:spPr>
          <a:xfrm>
            <a:off x="0" y="0"/>
            <a:ext cx="12190320" cy="3427200"/>
          </a:xfrm>
          <a:prstGeom prst="rect">
            <a:avLst/>
          </a:prstGeom>
          <a:ln w="0">
            <a:noFill/>
          </a:ln>
        </p:spPr>
      </p:pic>
      <p:pic>
        <p:nvPicPr>
          <p:cNvPr id="522" name="Grafik 11"/>
          <p:cNvPicPr/>
          <p:nvPr/>
        </p:nvPicPr>
        <p:blipFill>
          <a:blip r:embed="rId16"/>
          <a:stretch/>
        </p:blipFill>
        <p:spPr>
          <a:xfrm>
            <a:off x="263520" y="332640"/>
            <a:ext cx="2475000" cy="448200"/>
          </a:xfrm>
          <a:prstGeom prst="rect">
            <a:avLst/>
          </a:prstGeom>
          <a:ln w="0">
            <a:noFill/>
          </a:ln>
        </p:spPr>
      </p:pic>
      <p:grpSp>
        <p:nvGrpSpPr>
          <p:cNvPr id="523" name="Group 6"/>
          <p:cNvGrpSpPr/>
          <p:nvPr/>
        </p:nvGrpSpPr>
        <p:grpSpPr>
          <a:xfrm>
            <a:off x="10104120" y="2124000"/>
            <a:ext cx="2086200" cy="1739520"/>
            <a:chOff x="10104120" y="2124000"/>
            <a:chExt cx="2086200" cy="1739520"/>
          </a:xfrm>
        </p:grpSpPr>
        <p:sp>
          <p:nvSpPr>
            <p:cNvPr id="52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25" name="Group 8"/>
            <p:cNvGrpSpPr/>
            <p:nvPr/>
          </p:nvGrpSpPr>
          <p:grpSpPr>
            <a:xfrm>
              <a:off x="10104120" y="2124000"/>
              <a:ext cx="2086200" cy="1739520"/>
              <a:chOff x="10104120" y="2124000"/>
              <a:chExt cx="2086200" cy="1739520"/>
            </a:xfrm>
          </p:grpSpPr>
          <p:sp>
            <p:nvSpPr>
              <p:cNvPr id="52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27"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528"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2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69" name="Grafik 19"/>
          <p:cNvPicPr/>
          <p:nvPr/>
        </p:nvPicPr>
        <p:blipFill>
          <a:blip r:embed="rId14"/>
          <a:srcRect l="21079"/>
          <a:stretch/>
        </p:blipFill>
        <p:spPr>
          <a:xfrm>
            <a:off x="8976240" y="578160"/>
            <a:ext cx="1953000" cy="447120"/>
          </a:xfrm>
          <a:prstGeom prst="rect">
            <a:avLst/>
          </a:prstGeom>
          <a:ln w="0">
            <a:noFill/>
          </a:ln>
        </p:spPr>
      </p:pic>
      <p:sp>
        <p:nvSpPr>
          <p:cNvPr id="57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71" name="Grafik 12"/>
          <p:cNvPicPr/>
          <p:nvPr/>
        </p:nvPicPr>
        <p:blipFill>
          <a:blip r:embed="rId14"/>
          <a:srcRect r="79678"/>
          <a:stretch/>
        </p:blipFill>
        <p:spPr>
          <a:xfrm>
            <a:off x="11019600" y="555120"/>
            <a:ext cx="502200" cy="447120"/>
          </a:xfrm>
          <a:prstGeom prst="rect">
            <a:avLst/>
          </a:prstGeom>
          <a:ln w="0">
            <a:noFill/>
          </a:ln>
        </p:spPr>
      </p:pic>
      <p:sp>
        <p:nvSpPr>
          <p:cNvPr id="572"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73" name="Grafik 15"/>
          <p:cNvPicPr/>
          <p:nvPr/>
        </p:nvPicPr>
        <p:blipFill>
          <a:blip r:embed="rId15"/>
          <a:srcRect t="33871" b="16150"/>
          <a:stretch/>
        </p:blipFill>
        <p:spPr>
          <a:xfrm>
            <a:off x="0" y="0"/>
            <a:ext cx="12190320" cy="3427200"/>
          </a:xfrm>
          <a:prstGeom prst="rect">
            <a:avLst/>
          </a:prstGeom>
          <a:ln w="0">
            <a:noFill/>
          </a:ln>
        </p:spPr>
      </p:pic>
      <p:pic>
        <p:nvPicPr>
          <p:cNvPr id="574" name="Grafik 11"/>
          <p:cNvPicPr/>
          <p:nvPr/>
        </p:nvPicPr>
        <p:blipFill>
          <a:blip r:embed="rId16"/>
          <a:stretch/>
        </p:blipFill>
        <p:spPr>
          <a:xfrm>
            <a:off x="263520" y="332640"/>
            <a:ext cx="2475000" cy="448200"/>
          </a:xfrm>
          <a:prstGeom prst="rect">
            <a:avLst/>
          </a:prstGeom>
          <a:ln w="0">
            <a:noFill/>
          </a:ln>
        </p:spPr>
      </p:pic>
      <p:grpSp>
        <p:nvGrpSpPr>
          <p:cNvPr id="575" name="Group 6"/>
          <p:cNvGrpSpPr/>
          <p:nvPr/>
        </p:nvGrpSpPr>
        <p:grpSpPr>
          <a:xfrm>
            <a:off x="10104120" y="2124000"/>
            <a:ext cx="2086200" cy="1739520"/>
            <a:chOff x="10104120" y="2124000"/>
            <a:chExt cx="2086200" cy="1739520"/>
          </a:xfrm>
        </p:grpSpPr>
        <p:sp>
          <p:nvSpPr>
            <p:cNvPr id="576"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77" name="Group 8"/>
            <p:cNvGrpSpPr/>
            <p:nvPr/>
          </p:nvGrpSpPr>
          <p:grpSpPr>
            <a:xfrm>
              <a:off x="10104120" y="2124000"/>
              <a:ext cx="2086200" cy="1739520"/>
              <a:chOff x="10104120" y="2124000"/>
              <a:chExt cx="2086200" cy="1739520"/>
            </a:xfrm>
          </p:grpSpPr>
          <p:sp>
            <p:nvSpPr>
              <p:cNvPr id="578"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580"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8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9.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1.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7.xml"/><Relationship Id="rId2" Type="http://schemas.openxmlformats.org/officeDocument/2006/relationships/video" Target="../media/media24.mp4"/><Relationship Id="rId1" Type="http://schemas.microsoft.com/office/2007/relationships/media" Target="../media/media24.mp4"/><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4.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CustomShape 1"/>
          <p:cNvSpPr/>
          <p:nvPr/>
        </p:nvSpPr>
        <p:spPr>
          <a:xfrm>
            <a:off x="1180800" y="4097520"/>
            <a:ext cx="8927280" cy="1123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3600" b="0" strike="noStrike" spc="-1">
                <a:solidFill>
                  <a:srgbClr val="000000"/>
                </a:solidFill>
                <a:latin typeface="Frutiger LT Com 45 Light"/>
                <a:ea typeface="DejaVu Sans"/>
              </a:rPr>
              <a:t>Automatische Erstellung einer Wissensrepräsentation aus einem medizinischen Text</a:t>
            </a:r>
            <a:endParaRPr lang="de-DE" sz="3600" b="0" strike="noStrike" spc="-1">
              <a:latin typeface="Arial"/>
            </a:endParaRPr>
          </a:p>
        </p:txBody>
      </p:sp>
      <p:sp>
        <p:nvSpPr>
          <p:cNvPr id="877" name="CustomShape 2"/>
          <p:cNvSpPr/>
          <p:nvPr/>
        </p:nvSpPr>
        <p:spPr>
          <a:xfrm>
            <a:off x="1180800" y="5321880"/>
            <a:ext cx="8927280" cy="10857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479"/>
              </a:spcBef>
              <a:tabLst>
                <a:tab pos="0" algn="l"/>
              </a:tabLst>
            </a:pPr>
            <a:r>
              <a:rPr lang="de-DE" sz="2400" b="1" strike="noStrike" spc="-1">
                <a:solidFill>
                  <a:srgbClr val="004C97"/>
                </a:solidFill>
                <a:latin typeface="Frutiger LT Com 45 Light"/>
                <a:ea typeface="DejaVu Sans"/>
              </a:rPr>
              <a:t>Fachpraktikum Natural Language Processing, Information Extraction und Retrieval (01589)</a:t>
            </a:r>
            <a:endParaRPr lang="de-DE" sz="2400" b="0" strike="noStrike" spc="-1">
              <a:latin typeface="Arial"/>
            </a:endParaRPr>
          </a:p>
        </p:txBody>
      </p:sp>
      <p:sp>
        <p:nvSpPr>
          <p:cNvPr id="878" name="CustomShape 3"/>
          <p:cNvSpPr/>
          <p:nvPr/>
        </p:nvSpPr>
        <p:spPr>
          <a:xfrm>
            <a:off x="10116000" y="2349000"/>
            <a:ext cx="1942560" cy="130644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br/>
            <a:r>
              <a:rPr lang="de-DE" sz="1600" b="1" strike="noStrike" spc="-1">
                <a:solidFill>
                  <a:srgbClr val="FFFFFF"/>
                </a:solidFill>
                <a:latin typeface="Frutiger LT Com 45 Light"/>
                <a:ea typeface="DejaVu Sans"/>
              </a:rPr>
              <a:t>Informatik</a:t>
            </a:r>
            <a:endParaRPr lang="de-DE" sz="1600" b="0" strike="noStrike" spc="-1">
              <a:latin typeface="Arial"/>
            </a:endParaRPr>
          </a:p>
          <a:p>
            <a:pPr algn="r">
              <a:lnSpc>
                <a:spcPct val="100000"/>
              </a:lnSpc>
            </a:pPr>
            <a:endParaRPr lang="de-DE" sz="1600" b="0" strike="noStrike" spc="-1">
              <a:latin typeface="Arial"/>
            </a:endParaRPr>
          </a:p>
        </p:txBody>
      </p:sp>
      <p:pic>
        <p:nvPicPr>
          <p:cNvPr id="913" name="Audio 912">
            <a:hlinkClick r:id="" action="ppaction://media"/>
            <a:extLst>
              <a:ext uri="{FF2B5EF4-FFF2-40B4-BE49-F238E27FC236}">
                <a16:creationId xmlns:a16="http://schemas.microsoft.com/office/drawing/2014/main" id="{281D35AC-AC35-0AB7-0F12-68021F6CF0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3650"/>
    </mc:Choice>
    <mc:Fallback xmlns="">
      <p:transition spd="slow" advTm="2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4. Probleme</a:t>
            </a:r>
            <a:endParaRPr lang="de-DE" sz="4800" b="0" strike="noStrike" spc="-1">
              <a:latin typeface="Arial"/>
            </a:endParaRPr>
          </a:p>
          <a:p>
            <a:pPr>
              <a:lnSpc>
                <a:spcPct val="100000"/>
              </a:lnSpc>
            </a:pPr>
            <a:endParaRPr lang="de-DE" sz="4800" b="0" strike="noStrike" spc="-1">
              <a:latin typeface="Arial"/>
            </a:endParaRPr>
          </a:p>
        </p:txBody>
      </p:sp>
      <p:pic>
        <p:nvPicPr>
          <p:cNvPr id="9" name="Audio 8">
            <a:hlinkClick r:id="" action="ppaction://media"/>
            <a:extLst>
              <a:ext uri="{FF2B5EF4-FFF2-40B4-BE49-F238E27FC236}">
                <a16:creationId xmlns:a16="http://schemas.microsoft.com/office/drawing/2014/main" id="{A7E4A1B1-EE5C-465E-BDC1-29A9F25AD8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365"/>
    </mc:Choice>
    <mc:Fallback xmlns="">
      <p:transition spd="slow" advTm="6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623103A-8C67-4FBC-BB7E-93C73031DF3F}" type="slidenum">
              <a:rPr lang="de-DE" sz="900" b="1" strike="noStrike" spc="-1">
                <a:solidFill>
                  <a:srgbClr val="5073A5"/>
                </a:solidFill>
                <a:latin typeface="Frutiger LT Com 45 Light"/>
                <a:ea typeface="DejaVu Sans"/>
              </a:rPr>
              <a:t>11</a:t>
            </a:fld>
            <a:endParaRPr lang="de-DE" sz="900" b="0" strike="noStrike" spc="-1">
              <a:latin typeface="Arial"/>
            </a:endParaRPr>
          </a:p>
        </p:txBody>
      </p:sp>
      <p:sp>
        <p:nvSpPr>
          <p:cNvPr id="904"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Konkrete Zielsetzung: Krankheiten und Symptome</a:t>
            </a:r>
            <a:endParaRPr lang="de-DE" sz="2200" b="0" strike="noStrike" spc="-1">
              <a:latin typeface="Arial"/>
            </a:endParaRPr>
          </a:p>
        </p:txBody>
      </p:sp>
      <p:sp>
        <p:nvSpPr>
          <p:cNvPr id="905" name="CustomShape 3"/>
          <p:cNvSpPr/>
          <p:nvPr/>
        </p:nvSpPr>
        <p:spPr>
          <a:xfrm>
            <a:off x="1679400" y="1166760"/>
            <a:ext cx="8524800" cy="3558960"/>
          </a:xfrm>
          <a:prstGeom prst="rect">
            <a:avLst/>
          </a:prstGeom>
          <a:solidFill>
            <a:schemeClr val="bg1"/>
          </a:solidFill>
          <a:ln w="0">
            <a:solidFill>
              <a:schemeClr val="tx1"/>
            </a:solidFill>
            <a:prstDash val="sysDash"/>
          </a:ln>
          <a:effectLst>
            <a:outerShdw blurRad="50800" dist="37674"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A6A6A6"/>
                </a:solidFill>
                <a:latin typeface="Arial"/>
                <a:ea typeface="DejaVu Sans"/>
              </a:rPr>
              <a:t>Symptoms - Clinical depression</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200" b="0" strike="noStrike" spc="-1">
                <a:solidFill>
                  <a:srgbClr val="A6A6A6"/>
                </a:solidFill>
                <a:latin typeface="Arial"/>
                <a:ea typeface="DejaVu Sans"/>
              </a:rPr>
              <a:t>The symptoms of depression can be complex and vary widely between people. If you're depressed, you may feel sad, hopeless and lose interest in things you used to enjoy. The symptoms persist for weeks or months and are bad enough to interfere with your work, social life and family life. There are many other symptoms of this disease and you're unlikely to have all of those listed on this page.</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200" b="0" strike="noStrike" spc="-1">
                <a:solidFill>
                  <a:srgbClr val="A6A6A6"/>
                </a:solidFill>
                <a:latin typeface="Arial"/>
                <a:ea typeface="DejaVu Sans"/>
              </a:rPr>
              <a:t>Psychological symptoms</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800" b="0" strike="noStrike" spc="-1">
                <a:solidFill>
                  <a:srgbClr val="FF0000"/>
                </a:solidFill>
                <a:latin typeface="Arial"/>
                <a:ea typeface="DejaVu Sans"/>
              </a:rPr>
              <a:t>The psychological symptoms of depression include:</a:t>
            </a:r>
            <a:endParaRPr lang="de-DE" sz="1800" b="0" strike="noStrike" spc="-1">
              <a:latin typeface="Arial"/>
            </a:endParaRPr>
          </a:p>
          <a:p>
            <a:pPr>
              <a:lnSpc>
                <a:spcPct val="100000"/>
              </a:lnSpc>
            </a:pPr>
            <a:r>
              <a:rPr lang="en-US" sz="1800" b="0" strike="noStrike" spc="-1">
                <a:solidFill>
                  <a:srgbClr val="FF0000"/>
                </a:solidFill>
                <a:latin typeface="Arial"/>
                <a:ea typeface="DejaVu Sans"/>
              </a:rPr>
              <a:t>- continuous low mood or sadness</a:t>
            </a:r>
            <a:endParaRPr lang="de-DE" sz="1800" b="0" strike="noStrike" spc="-1">
              <a:latin typeface="Arial"/>
            </a:endParaRPr>
          </a:p>
          <a:p>
            <a:pPr>
              <a:lnSpc>
                <a:spcPct val="100000"/>
              </a:lnSpc>
            </a:pPr>
            <a:r>
              <a:rPr lang="en-US" sz="1200" b="0" strike="noStrike" spc="-1">
                <a:solidFill>
                  <a:srgbClr val="A6A6A6"/>
                </a:solidFill>
                <a:latin typeface="Arial"/>
                <a:ea typeface="DejaVu Sans"/>
              </a:rPr>
              <a:t>- feeling hopeless and helpless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having low self-esteem</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tearful</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guilt-ridden</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irritable and intolerant of others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having no motivation or interest in things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finding it difficult to make decisions</a:t>
            </a:r>
            <a:endParaRPr lang="de-DE" sz="1200" b="0" strike="noStrike" spc="-1">
              <a:latin typeface="Arial"/>
            </a:endParaRPr>
          </a:p>
        </p:txBody>
      </p:sp>
      <p:pic>
        <p:nvPicPr>
          <p:cNvPr id="906" name="Grafik 3"/>
          <p:cNvPicPr/>
          <p:nvPr/>
        </p:nvPicPr>
        <p:blipFill>
          <a:blip r:embed="rId4"/>
          <a:srcRect b="87378"/>
          <a:stretch/>
        </p:blipFill>
        <p:spPr>
          <a:xfrm>
            <a:off x="1893600" y="5128200"/>
            <a:ext cx="9512280" cy="660240"/>
          </a:xfrm>
          <a:prstGeom prst="rect">
            <a:avLst/>
          </a:prstGeom>
          <a:ln w="0">
            <a:noFill/>
          </a:ln>
        </p:spPr>
      </p:pic>
      <p:sp>
        <p:nvSpPr>
          <p:cNvPr id="907" name="CustomShape 4"/>
          <p:cNvSpPr/>
          <p:nvPr/>
        </p:nvSpPr>
        <p:spPr>
          <a:xfrm rot="5400000">
            <a:off x="5725440" y="4701600"/>
            <a:ext cx="434160" cy="306720"/>
          </a:xfrm>
          <a:prstGeom prst="rightArrow">
            <a:avLst>
              <a:gd name="adj1" fmla="val 50000"/>
              <a:gd name="adj2" fmla="val 50000"/>
            </a:avLst>
          </a:prstGeom>
          <a:solidFill>
            <a:srgbClr val="993333"/>
          </a:solidFill>
          <a:ln>
            <a:solidFill>
              <a:srgbClr val="712525"/>
            </a:solidFill>
          </a:ln>
        </p:spPr>
        <p:style>
          <a:lnRef idx="2">
            <a:schemeClr val="accent4">
              <a:shade val="50000"/>
            </a:schemeClr>
          </a:lnRef>
          <a:fillRef idx="1">
            <a:schemeClr val="accent4"/>
          </a:fillRef>
          <a:effectRef idx="0">
            <a:schemeClr val="accent4"/>
          </a:effectRef>
          <a:fontRef idx="minor"/>
        </p:style>
      </p:sp>
      <p:sp>
        <p:nvSpPr>
          <p:cNvPr id="908" name="CustomShape 5"/>
          <p:cNvSpPr/>
          <p:nvPr/>
        </p:nvSpPr>
        <p:spPr>
          <a:xfrm>
            <a:off x="9896400" y="1076760"/>
            <a:ext cx="456840" cy="241920"/>
          </a:xfrm>
          <a:prstGeom prst="rect">
            <a:avLst/>
          </a:pr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000" b="0" strike="noStrike" spc="-1">
                <a:solidFill>
                  <a:srgbClr val="FFFFFF"/>
                </a:solidFill>
                <a:latin typeface="Frutiger LT Com 45 Light"/>
                <a:ea typeface="DejaVu Sans"/>
              </a:rPr>
              <a:t>TEXT</a:t>
            </a:r>
            <a:endParaRPr lang="de-DE" sz="1000" b="0" strike="noStrike" spc="-1">
              <a:latin typeface="Arial"/>
            </a:endParaRPr>
          </a:p>
        </p:txBody>
      </p:sp>
      <p:pic>
        <p:nvPicPr>
          <p:cNvPr id="909" name="Grafik 3"/>
          <p:cNvPicPr/>
          <p:nvPr/>
        </p:nvPicPr>
        <p:blipFill>
          <a:blip r:embed="rId4"/>
          <a:srcRect t="91366" b="2318"/>
          <a:stretch/>
        </p:blipFill>
        <p:spPr>
          <a:xfrm>
            <a:off x="1893600" y="5819400"/>
            <a:ext cx="9512280" cy="330480"/>
          </a:xfrm>
          <a:prstGeom prst="rect">
            <a:avLst/>
          </a:prstGeom>
          <a:ln w="0">
            <a:noFill/>
          </a:ln>
        </p:spPr>
      </p:pic>
      <p:sp>
        <p:nvSpPr>
          <p:cNvPr id="910" name="CustomShape 6"/>
          <p:cNvSpPr/>
          <p:nvPr/>
        </p:nvSpPr>
        <p:spPr>
          <a:xfrm>
            <a:off x="7985160" y="5924880"/>
            <a:ext cx="2368080" cy="241920"/>
          </a:xfrm>
          <a:prstGeom prst="rect">
            <a:avLst/>
          </a:pr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000" b="0" strike="noStrike" spc="-1">
                <a:solidFill>
                  <a:srgbClr val="FFFFFF"/>
                </a:solidFill>
                <a:latin typeface="Frutiger LT Com 45 Light"/>
                <a:ea typeface="DejaVu Sans"/>
              </a:rPr>
              <a:t>Wissensrepräsentation im RDF Format</a:t>
            </a:r>
            <a:endParaRPr lang="de-DE" sz="1000" b="0" strike="noStrike" spc="-1">
              <a:latin typeface="Arial"/>
            </a:endParaRPr>
          </a:p>
        </p:txBody>
      </p:sp>
      <p:pic>
        <p:nvPicPr>
          <p:cNvPr id="22" name="Audio 21">
            <a:hlinkClick r:id="" action="ppaction://media"/>
            <a:extLst>
              <a:ext uri="{FF2B5EF4-FFF2-40B4-BE49-F238E27FC236}">
                <a16:creationId xmlns:a16="http://schemas.microsoft.com/office/drawing/2014/main" id="{C1B880C6-5F47-9538-4F6A-CF4DCA698E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
        <p:nvSpPr>
          <p:cNvPr id="2" name="Fußzeilenplatzhalter 1">
            <a:extLst>
              <a:ext uri="{FF2B5EF4-FFF2-40B4-BE49-F238E27FC236}">
                <a16:creationId xmlns:a16="http://schemas.microsoft.com/office/drawing/2014/main" id="{144B367E-7CE6-3BE9-5CFB-6AFABE306725}"/>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51219"/>
    </mc:Choice>
    <mc:Fallback xmlns="">
      <p:transition spd="slow" advTm="51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37361AC-C300-4AE5-BE21-890723B75C54}" type="slidenum">
              <a:rPr lang="de-DE" sz="900" b="1" strike="noStrike" spc="-1">
                <a:solidFill>
                  <a:srgbClr val="5073A5"/>
                </a:solidFill>
                <a:latin typeface="Frutiger LT Com 45 Light"/>
                <a:ea typeface="DejaVu Sans"/>
              </a:rPr>
              <a:t>12</a:t>
            </a:fld>
            <a:endParaRPr lang="de-DE" sz="900" b="0" strike="noStrike" spc="-1">
              <a:latin typeface="Arial"/>
            </a:endParaRPr>
          </a:p>
        </p:txBody>
      </p:sp>
      <p:sp>
        <p:nvSpPr>
          <p:cNvPr id="91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Named Entity Recognition</a:t>
            </a:r>
            <a:endParaRPr lang="de-DE" sz="2200" b="0" strike="noStrike" spc="-1">
              <a:latin typeface="Arial"/>
            </a:endParaRPr>
          </a:p>
        </p:txBody>
      </p:sp>
      <p:pic>
        <p:nvPicPr>
          <p:cNvPr id="913" name="Grafik 2"/>
          <p:cNvPicPr/>
          <p:nvPr/>
        </p:nvPicPr>
        <p:blipFill>
          <a:blip r:embed="rId4"/>
          <a:stretch/>
        </p:blipFill>
        <p:spPr>
          <a:xfrm>
            <a:off x="10138680" y="5613120"/>
            <a:ext cx="1351800" cy="542160"/>
          </a:xfrm>
          <a:prstGeom prst="rect">
            <a:avLst/>
          </a:prstGeom>
          <a:ln w="0">
            <a:noFill/>
          </a:ln>
        </p:spPr>
      </p:pic>
      <p:pic>
        <p:nvPicPr>
          <p:cNvPr id="914" name="Grafik 3"/>
          <p:cNvPicPr/>
          <p:nvPr/>
        </p:nvPicPr>
        <p:blipFill>
          <a:blip r:embed="rId5"/>
          <a:stretch/>
        </p:blipFill>
        <p:spPr>
          <a:xfrm>
            <a:off x="1193760" y="1549800"/>
            <a:ext cx="9620280" cy="1078560"/>
          </a:xfrm>
          <a:prstGeom prst="rect">
            <a:avLst/>
          </a:prstGeom>
          <a:ln w="0">
            <a:noFill/>
          </a:ln>
        </p:spPr>
      </p:pic>
      <p:sp>
        <p:nvSpPr>
          <p:cNvPr id="915" name="CustomShape 3"/>
          <p:cNvSpPr/>
          <p:nvPr/>
        </p:nvSpPr>
        <p:spPr>
          <a:xfrm>
            <a:off x="2178720" y="2875680"/>
            <a:ext cx="261756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800" b="0" strike="noStrike" spc="-1">
                <a:solidFill>
                  <a:srgbClr val="000000"/>
                </a:solidFill>
                <a:latin typeface="Arial"/>
                <a:ea typeface="DejaVu Sans"/>
              </a:rPr>
              <a:t>GPE: Geopolitical Entity</a:t>
            </a:r>
            <a:endParaRPr lang="de-DE" sz="1800" b="0" strike="noStrike" spc="-1">
              <a:latin typeface="Arial"/>
            </a:endParaRPr>
          </a:p>
        </p:txBody>
      </p:sp>
      <p:sp>
        <p:nvSpPr>
          <p:cNvPr id="916" name="CustomShape 4"/>
          <p:cNvSpPr/>
          <p:nvPr/>
        </p:nvSpPr>
        <p:spPr>
          <a:xfrm>
            <a:off x="5603760" y="3688920"/>
            <a:ext cx="223668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800" b="0" strike="noStrike" spc="-1">
                <a:solidFill>
                  <a:srgbClr val="000000"/>
                </a:solidFill>
                <a:latin typeface="Arial"/>
                <a:ea typeface="DejaVu Sans"/>
              </a:rPr>
              <a:t>ORG: Organizations</a:t>
            </a:r>
            <a:endParaRPr lang="de-DE" sz="1800" b="0" strike="noStrike" spc="-1">
              <a:latin typeface="Arial"/>
            </a:endParaRPr>
          </a:p>
        </p:txBody>
      </p:sp>
      <p:sp>
        <p:nvSpPr>
          <p:cNvPr id="917" name="Line 5"/>
          <p:cNvSpPr/>
          <p:nvPr/>
        </p:nvSpPr>
        <p:spPr>
          <a:xfrm>
            <a:off x="2356560" y="2628720"/>
            <a:ext cx="0" cy="180360"/>
          </a:xfrm>
          <a:prstGeom prst="line">
            <a:avLst/>
          </a:prstGeom>
          <a:ln w="28575">
            <a:solidFill>
              <a:srgbClr val="C84C08"/>
            </a:solidFill>
          </a:ln>
        </p:spPr>
        <p:style>
          <a:lnRef idx="1">
            <a:schemeClr val="accent3"/>
          </a:lnRef>
          <a:fillRef idx="0">
            <a:schemeClr val="accent3"/>
          </a:fillRef>
          <a:effectRef idx="0">
            <a:schemeClr val="accent3"/>
          </a:effectRef>
          <a:fontRef idx="minor"/>
        </p:style>
      </p:sp>
      <p:sp>
        <p:nvSpPr>
          <p:cNvPr id="918" name="Line 6"/>
          <p:cNvSpPr/>
          <p:nvPr/>
        </p:nvSpPr>
        <p:spPr>
          <a:xfrm>
            <a:off x="5836680" y="2625120"/>
            <a:ext cx="0" cy="1063440"/>
          </a:xfrm>
          <a:prstGeom prst="line">
            <a:avLst/>
          </a:prstGeom>
          <a:ln w="28575">
            <a:solidFill>
              <a:schemeClr val="accent5">
                <a:lumMod val="60000"/>
                <a:lumOff val="40000"/>
              </a:schemeClr>
            </a:solidFill>
          </a:ln>
        </p:spPr>
        <p:style>
          <a:lnRef idx="1">
            <a:schemeClr val="accent3"/>
          </a:lnRef>
          <a:fillRef idx="0">
            <a:schemeClr val="accent3"/>
          </a:fillRef>
          <a:effectRef idx="0">
            <a:schemeClr val="accent3"/>
          </a:effectRef>
          <a:fontRef idx="minor"/>
        </p:style>
      </p:sp>
      <p:pic>
        <p:nvPicPr>
          <p:cNvPr id="919" name="Grafik 11"/>
          <p:cNvPicPr/>
          <p:nvPr/>
        </p:nvPicPr>
        <p:blipFill>
          <a:blip r:embed="rId6"/>
          <a:stretch/>
        </p:blipFill>
        <p:spPr>
          <a:xfrm>
            <a:off x="1193760" y="4187160"/>
            <a:ext cx="10100880" cy="1425240"/>
          </a:xfrm>
          <a:prstGeom prst="rect">
            <a:avLst/>
          </a:prstGeom>
          <a:ln w="0">
            <a:noFill/>
          </a:ln>
        </p:spPr>
      </p:pic>
      <p:sp>
        <p:nvSpPr>
          <p:cNvPr id="920" name="CustomShape 7"/>
          <p:cNvSpPr/>
          <p:nvPr/>
        </p:nvSpPr>
        <p:spPr>
          <a:xfrm>
            <a:off x="4156920" y="5779800"/>
            <a:ext cx="3017520" cy="239040"/>
          </a:xfrm>
          <a:prstGeom prst="roundRect">
            <a:avLst>
              <a:gd name="adj" fmla="val 16667"/>
            </a:avLst>
          </a:prstGeom>
          <a:solidFill>
            <a:schemeClr val="accent5">
              <a:lumMod val="60000"/>
              <a:lumOff val="40000"/>
            </a:schemeClr>
          </a:solidFill>
          <a:ln>
            <a:solidFill>
              <a:srgbClr val="00386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de-DE" sz="1400" b="0" strike="noStrike" spc="-1">
                <a:solidFill>
                  <a:srgbClr val="000000"/>
                </a:solidFill>
                <a:latin typeface="Arial"/>
                <a:ea typeface="DejaVu Sans"/>
              </a:rPr>
              <a:t>Keine Named Entities gefunden</a:t>
            </a:r>
            <a:endParaRPr lang="de-DE" sz="1400" b="0" strike="noStrike" spc="-1">
              <a:latin typeface="Arial"/>
            </a:endParaRPr>
          </a:p>
        </p:txBody>
      </p:sp>
      <p:pic>
        <p:nvPicPr>
          <p:cNvPr id="896" name="Audio 895">
            <a:hlinkClick r:id="" action="ppaction://media"/>
            <a:extLst>
              <a:ext uri="{FF2B5EF4-FFF2-40B4-BE49-F238E27FC236}">
                <a16:creationId xmlns:a16="http://schemas.microsoft.com/office/drawing/2014/main" id="{164E09C0-6C42-5A68-5DE9-CC0218F54E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
        <p:nvSpPr>
          <p:cNvPr id="2" name="Fußzeilenplatzhalter 1">
            <a:extLst>
              <a:ext uri="{FF2B5EF4-FFF2-40B4-BE49-F238E27FC236}">
                <a16:creationId xmlns:a16="http://schemas.microsoft.com/office/drawing/2014/main" id="{50A3CE16-FCD0-382F-CD03-332E1B3BB1A0}"/>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75999"/>
    </mc:Choice>
    <mc:Fallback xmlns="">
      <p:transition spd="slow" advTm="75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9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04EAABA-F29C-43D5-9869-2FC14A78BD0B}" type="slidenum">
              <a:rPr lang="de-DE" sz="900" b="1" strike="noStrike" spc="-1">
                <a:solidFill>
                  <a:srgbClr val="5073A5"/>
                </a:solidFill>
                <a:latin typeface="Frutiger LT Com 45 Light"/>
                <a:ea typeface="DejaVu Sans"/>
              </a:rPr>
              <a:t>13</a:t>
            </a:fld>
            <a:endParaRPr lang="de-DE" sz="900" b="0" strike="noStrike" spc="-1">
              <a:latin typeface="Arial"/>
            </a:endParaRPr>
          </a:p>
        </p:txBody>
      </p:sp>
      <p:sp>
        <p:nvSpPr>
          <p:cNvPr id="92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Probleme</a:t>
            </a:r>
            <a:endParaRPr lang="de-DE" sz="2200" b="0" strike="noStrike" spc="-1">
              <a:latin typeface="Arial"/>
            </a:endParaRPr>
          </a:p>
        </p:txBody>
      </p:sp>
      <p:sp>
        <p:nvSpPr>
          <p:cNvPr id="923" name="CustomShape 3"/>
          <p:cNvSpPr/>
          <p:nvPr/>
        </p:nvSpPr>
        <p:spPr>
          <a:xfrm>
            <a:off x="720000" y="1242360"/>
            <a:ext cx="10243440" cy="353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Standard-</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 bietet keine auf medizinisches Fachvokabular trainierte </a:t>
            </a:r>
            <a:r>
              <a:rPr lang="de-DE" sz="2400" b="0" i="1" strike="noStrike" spc="-1">
                <a:solidFill>
                  <a:srgbClr val="000000"/>
                </a:solidFill>
                <a:latin typeface="Frutiger LT Com 45 Light"/>
                <a:ea typeface="DejaVu Sans"/>
              </a:rPr>
              <a:t>Named-Entity-Recognition</a:t>
            </a:r>
            <a:r>
              <a:rPr lang="de-DE" sz="2400" b="0" strike="noStrike" spc="-1">
                <a:solidFill>
                  <a:srgbClr val="000000"/>
                </a:solidFill>
                <a:latin typeface="Frutiger LT Com 45 Light"/>
                <a:ea typeface="DejaVu Sans"/>
              </a:rPr>
              <a:t>-Komponente.</a:t>
            </a:r>
            <a:br/>
            <a:r>
              <a:rPr lang="de-DE" sz="2400" b="0" strike="noStrike" spc="-1">
                <a:solidFill>
                  <a:srgbClr val="000000"/>
                </a:solidFill>
                <a:latin typeface="Arial"/>
                <a:ea typeface="DejaVu Sans"/>
              </a:rPr>
              <a:t> </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Geeignete </a:t>
            </a:r>
            <a:r>
              <a:rPr lang="de-DE" sz="2400" b="0" i="1" strike="noStrike" spc="-1">
                <a:solidFill>
                  <a:srgbClr val="000000"/>
                </a:solidFill>
                <a:latin typeface="Frutiger LT Com 45 Light"/>
                <a:ea typeface="DejaVu Sans"/>
              </a:rPr>
              <a:t>Named-Entity-Recognition-Komponente</a:t>
            </a:r>
            <a:r>
              <a:rPr lang="de-DE" sz="2400" b="0" strike="noStrike" spc="-1">
                <a:solidFill>
                  <a:srgbClr val="000000"/>
                </a:solidFill>
                <a:latin typeface="Frutiger LT Com 45 Light"/>
                <a:ea typeface="DejaVu Sans"/>
              </a:rPr>
              <a:t> aus der </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-Pipeline identifizieren (Entity Ruler, Entity Recognizer, Entity Linker)</a:t>
            </a:r>
            <a:br/>
            <a:r>
              <a:rPr lang="de-DE" sz="2400" b="0" strike="noStrike" spc="-1">
                <a:solidFill>
                  <a:srgbClr val="000000"/>
                </a:solidFill>
                <a:latin typeface="Arial"/>
                <a:ea typeface="DejaVu Sans"/>
              </a:rPr>
              <a:t> </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Aus welcher Quelle kann geeignetes medizinisches Fachvokabular bezogen werden, in dem Begriffe kategorisiert (Krankheit, Symptom, Therapie, Medikament, ...) sind.</a:t>
            </a:r>
            <a:endParaRPr lang="de-DE" sz="2400" b="0" strike="noStrike" spc="-1">
              <a:latin typeface="Arial"/>
            </a:endParaRPr>
          </a:p>
        </p:txBody>
      </p:sp>
      <p:pic>
        <p:nvPicPr>
          <p:cNvPr id="10" name="Audio 9">
            <a:hlinkClick r:id="" action="ppaction://media"/>
            <a:extLst>
              <a:ext uri="{FF2B5EF4-FFF2-40B4-BE49-F238E27FC236}">
                <a16:creationId xmlns:a16="http://schemas.microsoft.com/office/drawing/2014/main" id="{26C84B60-F789-9BF1-4FA2-CE22CE79FDE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
        <p:nvSpPr>
          <p:cNvPr id="2" name="Fußzeilenplatzhalter 1">
            <a:extLst>
              <a:ext uri="{FF2B5EF4-FFF2-40B4-BE49-F238E27FC236}">
                <a16:creationId xmlns:a16="http://schemas.microsoft.com/office/drawing/2014/main" id="{E6FF9DA4-AE83-2D05-02BB-B488CB732B13}"/>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76983"/>
    </mc:Choice>
    <mc:Fallback xmlns="">
      <p:transition spd="slow" advTm="76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5. Lösungsansatz</a:t>
            </a:r>
            <a:endParaRPr lang="de-DE" sz="4800" b="0" strike="noStrike" spc="-1">
              <a:latin typeface="Arial"/>
            </a:endParaRPr>
          </a:p>
          <a:p>
            <a:pPr>
              <a:lnSpc>
                <a:spcPct val="100000"/>
              </a:lnSpc>
            </a:pPr>
            <a:endParaRPr lang="de-DE" sz="4800" b="0" strike="noStrike" spc="-1">
              <a:latin typeface="Arial"/>
            </a:endParaRPr>
          </a:p>
        </p:txBody>
      </p:sp>
      <p:pic>
        <p:nvPicPr>
          <p:cNvPr id="15" name="Audio 14">
            <a:hlinkClick r:id="" action="ppaction://media"/>
            <a:extLst>
              <a:ext uri="{FF2B5EF4-FFF2-40B4-BE49-F238E27FC236}">
                <a16:creationId xmlns:a16="http://schemas.microsoft.com/office/drawing/2014/main" id="{F638FC1D-1443-D05B-C1D9-DE7723284FE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9201"/>
    </mc:Choice>
    <mc:Fallback xmlns="">
      <p:transition spd="slow" advTm="9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F775A9A-6B22-4E46-83AB-6A922EE5EF9D}" type="slidenum">
              <a:rPr lang="de-DE" sz="900" b="1" strike="noStrike" spc="-1">
                <a:solidFill>
                  <a:srgbClr val="5073A5"/>
                </a:solidFill>
                <a:latin typeface="Frutiger LT Com 45 Light"/>
                <a:ea typeface="DejaVu Sans"/>
              </a:rPr>
              <a:t>15</a:t>
            </a:fld>
            <a:endParaRPr lang="de-DE" sz="900" b="0" strike="noStrike" spc="-1">
              <a:latin typeface="Arial"/>
            </a:endParaRPr>
          </a:p>
        </p:txBody>
      </p:sp>
      <p:sp>
        <p:nvSpPr>
          <p:cNvPr id="92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Lösungsansatz</a:t>
            </a:r>
            <a:endParaRPr lang="de-DE" sz="2200" b="0" strike="noStrike" spc="-1">
              <a:latin typeface="Arial"/>
            </a:endParaRPr>
          </a:p>
        </p:txBody>
      </p:sp>
      <p:pic>
        <p:nvPicPr>
          <p:cNvPr id="927" name="Grafik 2"/>
          <p:cNvPicPr/>
          <p:nvPr/>
        </p:nvPicPr>
        <p:blipFill>
          <a:blip r:embed="rId4"/>
          <a:stretch/>
        </p:blipFill>
        <p:spPr>
          <a:xfrm>
            <a:off x="7239960" y="1269360"/>
            <a:ext cx="4210920" cy="4807800"/>
          </a:xfrm>
          <a:prstGeom prst="rect">
            <a:avLst/>
          </a:prstGeom>
          <a:ln w="0">
            <a:noFill/>
          </a:ln>
        </p:spPr>
      </p:pic>
      <p:sp>
        <p:nvSpPr>
          <p:cNvPr id="928" name="CustomShape 3"/>
          <p:cNvSpPr/>
          <p:nvPr/>
        </p:nvSpPr>
        <p:spPr>
          <a:xfrm>
            <a:off x="720000" y="1269360"/>
            <a:ext cx="6169680" cy="481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National Library of Medicine (NLM) stellt Named Entity Recognition Tools auf ihrer Webseite zu Verfügung *)</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Vokabular: MetaMap bzw. MetaMapLite</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Für das Training des spaCy Entity Rulers wurde das Vokabular aus dem MetaMapLite-Projekt verwendet.</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Der Concept Unified Identifier (CUI) ermöglicht die Suche nach Synonymen.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Viele Begriffe des Vokabulars enthalten eine Kategorisierung wie </a:t>
            </a:r>
            <a:r>
              <a:rPr lang="de-DE" sz="1800" b="0" i="1" strike="noStrike" spc="-1">
                <a:solidFill>
                  <a:srgbClr val="000000"/>
                </a:solidFill>
                <a:latin typeface="Frutiger LT Com 45 Light"/>
                <a:ea typeface="DejaVu Sans"/>
              </a:rPr>
              <a:t>disease</a:t>
            </a:r>
            <a:r>
              <a:rPr lang="de-DE" sz="1800" b="0" strike="noStrike" spc="-1">
                <a:solidFill>
                  <a:srgbClr val="000000"/>
                </a:solidFill>
                <a:latin typeface="Frutiger LT Com 45 Light"/>
                <a:ea typeface="DejaVu Sans"/>
              </a:rPr>
              <a:t>, </a:t>
            </a:r>
            <a:r>
              <a:rPr lang="de-DE" sz="1800" b="0" i="1" strike="noStrike" spc="-1">
                <a:solidFill>
                  <a:srgbClr val="000000"/>
                </a:solidFill>
                <a:latin typeface="Frutiger LT Com 45 Light"/>
                <a:ea typeface="DejaVu Sans"/>
              </a:rPr>
              <a:t>disorder</a:t>
            </a:r>
            <a:r>
              <a:rPr lang="de-DE" sz="1800" b="0" strike="noStrike" spc="-1">
                <a:solidFill>
                  <a:srgbClr val="000000"/>
                </a:solidFill>
                <a:latin typeface="Frutiger LT Com 45 Light"/>
                <a:ea typeface="DejaVu Sans"/>
              </a:rPr>
              <a:t>, </a:t>
            </a:r>
            <a:r>
              <a:rPr lang="de-DE" sz="1800" b="0" i="1" strike="noStrike" spc="-1">
                <a:solidFill>
                  <a:srgbClr val="000000"/>
                </a:solidFill>
                <a:latin typeface="Frutiger LT Com 45 Light"/>
                <a:ea typeface="DejaVu Sans"/>
              </a:rPr>
              <a:t>finding</a:t>
            </a:r>
            <a:r>
              <a:rPr lang="de-DE" sz="1800" b="0" strike="noStrike" spc="-1">
                <a:solidFill>
                  <a:srgbClr val="000000"/>
                </a:solidFill>
                <a:latin typeface="Frutiger LT Com 45 Light"/>
                <a:ea typeface="DejaVu Sans"/>
              </a:rPr>
              <a:t>, etc.</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Fehlt eine Kategorisierung, kann über die Synonymen-Suche ein Begriff mit Kategorisierung gesucht werden.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Diese Kategorisierung wird für das Training des Entity Rulers übernommen.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126.485 </a:t>
            </a:r>
            <a:r>
              <a:rPr lang="de-DE" sz="1800" b="0" i="1" strike="noStrike" spc="-1">
                <a:solidFill>
                  <a:srgbClr val="000000"/>
                </a:solidFill>
                <a:latin typeface="Frutiger LT Com 45 Light"/>
                <a:ea typeface="DejaVu Sans"/>
              </a:rPr>
              <a:t>diseases</a:t>
            </a:r>
            <a:r>
              <a:rPr lang="de-DE" sz="1800" b="0" strike="noStrike" spc="-1">
                <a:solidFill>
                  <a:srgbClr val="000000"/>
                </a:solidFill>
                <a:latin typeface="Frutiger LT Com 45 Light"/>
                <a:ea typeface="DejaVu Sans"/>
              </a:rPr>
              <a:t> / </a:t>
            </a:r>
            <a:r>
              <a:rPr lang="de-DE" sz="1800" b="0" i="1" strike="noStrike" spc="-1">
                <a:solidFill>
                  <a:srgbClr val="000000"/>
                </a:solidFill>
                <a:latin typeface="Frutiger LT Com 45 Light"/>
                <a:ea typeface="DejaVu Sans"/>
              </a:rPr>
              <a:t>disorders</a:t>
            </a:r>
            <a:r>
              <a:rPr lang="de-DE" sz="1800" b="0" strike="noStrike" spc="-1">
                <a:solidFill>
                  <a:srgbClr val="000000"/>
                </a:solidFill>
                <a:latin typeface="Frutiger LT Com 45 Light"/>
                <a:ea typeface="DejaVu Sans"/>
              </a:rPr>
              <a:t>, 60.423 </a:t>
            </a:r>
            <a:r>
              <a:rPr lang="de-DE" sz="1800" b="0" i="1" strike="noStrike" spc="-1">
                <a:solidFill>
                  <a:srgbClr val="000000"/>
                </a:solidFill>
                <a:latin typeface="Frutiger LT Com 45 Light"/>
                <a:ea typeface="DejaVu Sans"/>
              </a:rPr>
              <a:t>findings</a:t>
            </a:r>
            <a:endParaRPr lang="de-DE" sz="1800" b="0" strike="noStrike" spc="-1">
              <a:latin typeface="Arial"/>
            </a:endParaRPr>
          </a:p>
          <a:p>
            <a:pPr>
              <a:lnSpc>
                <a:spcPct val="100000"/>
              </a:lnSpc>
              <a:spcBef>
                <a:spcPts val="601"/>
              </a:spcBef>
            </a:pPr>
            <a:endParaRPr lang="de-DE" sz="1800" b="0" strike="noStrike" spc="-1">
              <a:latin typeface="Arial"/>
            </a:endParaRPr>
          </a:p>
        </p:txBody>
      </p:sp>
      <p:sp>
        <p:nvSpPr>
          <p:cNvPr id="929" name="CustomShape 4"/>
          <p:cNvSpPr/>
          <p:nvPr/>
        </p:nvSpPr>
        <p:spPr>
          <a:xfrm>
            <a:off x="659880" y="5947920"/>
            <a:ext cx="414252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100" b="0" strike="noStrike" spc="-1">
                <a:solidFill>
                  <a:srgbClr val="000000"/>
                </a:solidFill>
                <a:latin typeface="Arial"/>
                <a:ea typeface="DejaVu Sans"/>
              </a:rPr>
              <a:t>*) https://ii.nlm.nih.gov/Interactive/UTS_Required/MetaMap.html</a:t>
            </a:r>
            <a:endParaRPr lang="de-DE" sz="1100" b="0" strike="noStrike" spc="-1">
              <a:latin typeface="Arial"/>
            </a:endParaRPr>
          </a:p>
        </p:txBody>
      </p:sp>
      <p:pic>
        <p:nvPicPr>
          <p:cNvPr id="14" name="Audio 13">
            <a:hlinkClick r:id="" action="ppaction://media"/>
            <a:extLst>
              <a:ext uri="{FF2B5EF4-FFF2-40B4-BE49-F238E27FC236}">
                <a16:creationId xmlns:a16="http://schemas.microsoft.com/office/drawing/2014/main" id="{755B9A16-6DD0-CC75-254B-49145059644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
        <p:nvSpPr>
          <p:cNvPr id="2" name="Fußzeilenplatzhalter 1">
            <a:extLst>
              <a:ext uri="{FF2B5EF4-FFF2-40B4-BE49-F238E27FC236}">
                <a16:creationId xmlns:a16="http://schemas.microsoft.com/office/drawing/2014/main" id="{8305AF37-FAE7-D17A-5F2D-997799CEC924}"/>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156469"/>
    </mc:Choice>
    <mc:Fallback xmlns="">
      <p:transition spd="slow" advTm="156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6. Modelle und Implementierung</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FE5BF79B-6A30-98D7-96CB-DD90E78E32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30128" y="584911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251"/>
    </mc:Choice>
    <mc:Fallback xmlns="">
      <p:transition spd="slow" advTm="11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1EF7B07F-666F-46D2-B888-AD897AA0E40C}" type="slidenum">
              <a:rPr lang="de-DE" sz="900" b="1" strike="noStrike" spc="-1">
                <a:solidFill>
                  <a:srgbClr val="5073A5"/>
                </a:solidFill>
                <a:latin typeface="Frutiger LT Com 45 Light"/>
                <a:ea typeface="DejaVu Sans"/>
              </a:rPr>
              <a:t>17</a:t>
            </a:fld>
            <a:endParaRPr lang="de-DE" sz="900" b="0" strike="noStrike" spc="-1">
              <a:latin typeface="Arial"/>
            </a:endParaRPr>
          </a:p>
        </p:txBody>
      </p:sp>
      <p:sp>
        <p:nvSpPr>
          <p:cNvPr id="93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Implementierung / Aktivitätsdiagramm</a:t>
            </a:r>
            <a:endParaRPr lang="de-DE" sz="2200" b="0" strike="noStrike" spc="-1">
              <a:latin typeface="Arial"/>
            </a:endParaRPr>
          </a:p>
        </p:txBody>
      </p:sp>
      <p:pic>
        <p:nvPicPr>
          <p:cNvPr id="933" name="Grafik 2"/>
          <p:cNvPicPr/>
          <p:nvPr/>
        </p:nvPicPr>
        <p:blipFill>
          <a:blip r:embed="rId4"/>
          <a:stretch/>
        </p:blipFill>
        <p:spPr>
          <a:xfrm>
            <a:off x="4983120" y="1269360"/>
            <a:ext cx="6562440" cy="4501080"/>
          </a:xfrm>
          <a:prstGeom prst="rect">
            <a:avLst/>
          </a:prstGeom>
          <a:ln w="0">
            <a:noFill/>
          </a:ln>
        </p:spPr>
      </p:pic>
      <p:sp>
        <p:nvSpPr>
          <p:cNvPr id="934" name="CustomShape 3"/>
          <p:cNvSpPr/>
          <p:nvPr/>
        </p:nvSpPr>
        <p:spPr>
          <a:xfrm>
            <a:off x="645840" y="1397160"/>
            <a:ext cx="4416480" cy="456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Konsolenapplikation</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Ordner für beliebig viele zu analysierende Textdateien</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In allen Texten wird nach Krankheiten und ihren Symptomen gesucht.</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Ein Zusammenhang wird angenommen, wenn in einem Satz eine Krankheit und ein Symptom gefunden werden.</a:t>
            </a:r>
            <a:endParaRPr lang="de-DE" sz="2400" b="0" strike="noStrike" spc="-1">
              <a:latin typeface="Arial"/>
            </a:endParaRPr>
          </a:p>
        </p:txBody>
      </p:sp>
      <p:pic>
        <p:nvPicPr>
          <p:cNvPr id="2" name="Aufgezeichneter Sound">
            <a:hlinkClick r:id="" action="ppaction://media"/>
            <a:extLst>
              <a:ext uri="{FF2B5EF4-FFF2-40B4-BE49-F238E27FC236}">
                <a16:creationId xmlns:a16="http://schemas.microsoft.com/office/drawing/2014/main" id="{2F5F6498-14DC-1278-7AA0-217FBFAF1C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35960" y="5555040"/>
            <a:ext cx="609600" cy="609600"/>
          </a:xfrm>
          <a:prstGeom prst="rect">
            <a:avLst/>
          </a:prstGeom>
        </p:spPr>
      </p:pic>
      <p:sp>
        <p:nvSpPr>
          <p:cNvPr id="3" name="Fußzeilenplatzhalter 2">
            <a:extLst>
              <a:ext uri="{FF2B5EF4-FFF2-40B4-BE49-F238E27FC236}">
                <a16:creationId xmlns:a16="http://schemas.microsoft.com/office/drawing/2014/main" id="{4777653A-2475-6AF3-F87F-76CF34E586A8}"/>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43968"/>
    </mc:Choice>
    <mc:Fallback xmlns="">
      <p:transition spd="slow" advTm="43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7C56F91-8C50-46CC-9386-8C18DC1EE899}" type="slidenum">
              <a:rPr lang="de-DE" sz="900" b="1" strike="noStrike" spc="-1">
                <a:solidFill>
                  <a:srgbClr val="5073A5"/>
                </a:solidFill>
                <a:latin typeface="Frutiger LT Com 45 Light"/>
                <a:ea typeface="DejaVu Sans"/>
              </a:rPr>
              <a:t>18</a:t>
            </a:fld>
            <a:endParaRPr lang="de-DE" sz="900" b="0" strike="noStrike" spc="-1">
              <a:latin typeface="Arial"/>
            </a:endParaRPr>
          </a:p>
        </p:txBody>
      </p:sp>
      <p:sp>
        <p:nvSpPr>
          <p:cNvPr id="93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Implementierung / Architekturdiagramm</a:t>
            </a:r>
            <a:endParaRPr lang="de-DE" sz="2200" b="0" strike="noStrike" spc="-1">
              <a:latin typeface="Arial"/>
            </a:endParaRPr>
          </a:p>
        </p:txBody>
      </p:sp>
      <p:pic>
        <p:nvPicPr>
          <p:cNvPr id="937" name="Grafik 2"/>
          <p:cNvPicPr/>
          <p:nvPr/>
        </p:nvPicPr>
        <p:blipFill>
          <a:blip r:embed="rId4"/>
          <a:stretch/>
        </p:blipFill>
        <p:spPr>
          <a:xfrm>
            <a:off x="2111760" y="1197720"/>
            <a:ext cx="8768520" cy="4744080"/>
          </a:xfrm>
          <a:prstGeom prst="rect">
            <a:avLst/>
          </a:prstGeom>
          <a:ln w="0">
            <a:noFill/>
          </a:ln>
        </p:spPr>
      </p:pic>
      <p:pic>
        <p:nvPicPr>
          <p:cNvPr id="2" name="Aufgezeichneter Sound">
            <a:hlinkClick r:id="" action="ppaction://media"/>
            <a:extLst>
              <a:ext uri="{FF2B5EF4-FFF2-40B4-BE49-F238E27FC236}">
                <a16:creationId xmlns:a16="http://schemas.microsoft.com/office/drawing/2014/main" id="{69DB9C1C-41B7-E3DC-2282-6BC48A408C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80280" y="5355480"/>
            <a:ext cx="609600" cy="609600"/>
          </a:xfrm>
          <a:prstGeom prst="rect">
            <a:avLst/>
          </a:prstGeom>
        </p:spPr>
      </p:pic>
      <p:sp>
        <p:nvSpPr>
          <p:cNvPr id="3" name="Fußzeilenplatzhalter 2">
            <a:extLst>
              <a:ext uri="{FF2B5EF4-FFF2-40B4-BE49-F238E27FC236}">
                <a16:creationId xmlns:a16="http://schemas.microsoft.com/office/drawing/2014/main" id="{FBA4EFDB-F3C4-0381-B154-580EB7402993}"/>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39975"/>
    </mc:Choice>
    <mc:Fallback xmlns="">
      <p:transition spd="slow" advTm="39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0384D5B-BF9B-4C34-B361-AF1961AFBA36}" type="slidenum">
              <a:rPr lang="de-DE" sz="900" b="1" strike="noStrike" spc="-1">
                <a:solidFill>
                  <a:srgbClr val="5073A5"/>
                </a:solidFill>
                <a:latin typeface="Frutiger LT Com 45 Light"/>
                <a:ea typeface="DejaVu Sans"/>
              </a:rPr>
              <a:t>19</a:t>
            </a:fld>
            <a:endParaRPr lang="de-DE" sz="900" b="0" strike="noStrike" spc="-1">
              <a:latin typeface="Arial"/>
            </a:endParaRPr>
          </a:p>
        </p:txBody>
      </p:sp>
      <p:sp>
        <p:nvSpPr>
          <p:cNvPr id="93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RuleBasedPreprocessor</a:t>
            </a:r>
            <a:endParaRPr lang="de-DE" sz="2200" b="0" strike="noStrike" spc="-1">
              <a:latin typeface="Arial"/>
            </a:endParaRPr>
          </a:p>
        </p:txBody>
      </p:sp>
      <p:sp>
        <p:nvSpPr>
          <p:cNvPr id="940" name="CustomShape 3"/>
          <p:cNvSpPr/>
          <p:nvPr/>
        </p:nvSpPr>
        <p:spPr>
          <a:xfrm>
            <a:off x="808200" y="1333800"/>
            <a:ext cx="10243440" cy="441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Entfernen von Literaturangaben (z. B. „[345]“) und unnötigen Leerzeichen, Umformung von Aufzählungen</a:t>
            </a:r>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285840" indent="-284400">
              <a:lnSpc>
                <a:spcPct val="100000"/>
              </a:lnSpc>
              <a:spcBef>
                <a:spcPts val="601"/>
              </a:spcBef>
              <a:buClr>
                <a:srgbClr val="000000"/>
              </a:buClr>
              <a:buFont typeface="Arial"/>
              <a:buChar char="•"/>
            </a:pPr>
            <a:r>
              <a:rPr lang="de-DE" sz="2400" b="0" strike="noStrike" spc="-1" dirty="0" err="1">
                <a:solidFill>
                  <a:srgbClr val="000000"/>
                </a:solidFill>
                <a:latin typeface="Frutiger LT Com 45 Light"/>
                <a:ea typeface="DejaVu Sans"/>
              </a:rPr>
              <a:t>PySBD</a:t>
            </a:r>
            <a:r>
              <a:rPr lang="de-DE" sz="2400" b="0" strike="noStrike" spc="-1" dirty="0">
                <a:solidFill>
                  <a:srgbClr val="000000"/>
                </a:solidFill>
                <a:latin typeface="Frutiger LT Com 45 Light"/>
                <a:ea typeface="DejaVu Sans"/>
              </a:rPr>
              <a:t>:</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i="1" strike="noStrike" spc="-1" dirty="0" err="1">
                <a:solidFill>
                  <a:srgbClr val="000000"/>
                </a:solidFill>
                <a:latin typeface="Frutiger LT Com 45 Light"/>
                <a:ea typeface="DejaVu Sans"/>
              </a:rPr>
              <a:t>Sentence</a:t>
            </a:r>
            <a:r>
              <a:rPr lang="de-DE" sz="2400" b="0" i="1" strike="noStrike" spc="-1" dirty="0">
                <a:solidFill>
                  <a:srgbClr val="000000"/>
                </a:solidFill>
                <a:latin typeface="Frutiger LT Com 45 Light"/>
                <a:ea typeface="DejaVu Sans"/>
              </a:rPr>
              <a:t> Boundary </a:t>
            </a:r>
            <a:r>
              <a:rPr lang="de-DE" sz="2400" b="0" i="1" strike="noStrike" spc="-1" dirty="0" err="1">
                <a:solidFill>
                  <a:srgbClr val="000000"/>
                </a:solidFill>
                <a:latin typeface="Frutiger LT Com 45 Light"/>
                <a:ea typeface="DejaVu Sans"/>
              </a:rPr>
              <a:t>Detector</a:t>
            </a:r>
            <a:r>
              <a:rPr lang="de-DE" sz="2400" b="0" i="1" strike="noStrike" spc="-1" dirty="0">
                <a:solidFill>
                  <a:srgbClr val="000000"/>
                </a:solidFill>
                <a:latin typeface="Frutiger LT Com 45 Light"/>
                <a:ea typeface="DejaVu Sans"/>
              </a:rPr>
              <a:t>/</a:t>
            </a:r>
            <a:r>
              <a:rPr lang="de-DE" sz="2400" b="0" i="1" strike="noStrike" spc="-1" dirty="0" err="1">
                <a:solidFill>
                  <a:srgbClr val="000000"/>
                </a:solidFill>
                <a:latin typeface="Frutiger LT Com 45 Light"/>
                <a:ea typeface="DejaVu Sans"/>
              </a:rPr>
              <a:t>Disambiguater</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ermittelt Satzgrenzen in Texten</a:t>
            </a:r>
            <a:br>
              <a:rPr dirty="0"/>
            </a:br>
            <a:r>
              <a:rPr lang="de-DE" sz="2400" b="0" strike="noStrike" spc="-1" dirty="0">
                <a:solidFill>
                  <a:srgbClr val="000000"/>
                </a:solidFill>
                <a:latin typeface="Frutiger LT Com 45 Light"/>
                <a:ea typeface="DejaVu Sans"/>
              </a:rPr>
              <a:t>	</a:t>
            </a:r>
            <a:r>
              <a:rPr lang="de-DE" sz="2400" b="0" i="1" strike="noStrike" spc="-1" dirty="0">
                <a:solidFill>
                  <a:srgbClr val="000000"/>
                </a:solidFill>
                <a:latin typeface="Frutiger LT Com 45 Light"/>
                <a:ea typeface="DejaVu Sans"/>
              </a:rPr>
              <a:t>„Da drüben ist ein Haus. Wollen wir hingehen?“</a:t>
            </a:r>
            <a:br>
              <a:rPr dirty="0"/>
            </a:br>
            <a:r>
              <a:rPr lang="de-DE" sz="2400" b="0" i="1" strike="noStrike" spc="-1" dirty="0">
                <a:solidFill>
                  <a:srgbClr val="000000"/>
                </a:solidFill>
                <a:latin typeface="Frutiger LT Com 45 Light"/>
                <a:ea typeface="DejaVu Sans"/>
              </a:rPr>
              <a:t>	→ [„Da drüben ist ein Haus.“, „Wollen wir hingehen?“]</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Performance wird anhand von </a:t>
            </a:r>
            <a:r>
              <a:rPr lang="de-DE" sz="2400" b="0" i="1" strike="noStrike" spc="-1" dirty="0">
                <a:solidFill>
                  <a:srgbClr val="000000"/>
                </a:solidFill>
                <a:latin typeface="Frutiger LT Com 45 Light"/>
                <a:ea typeface="DejaVu Sans"/>
              </a:rPr>
              <a:t>Golden Rules </a:t>
            </a:r>
            <a:r>
              <a:rPr lang="de-DE" sz="2400" b="0" strike="noStrike" spc="-1" dirty="0">
                <a:solidFill>
                  <a:srgbClr val="000000"/>
                </a:solidFill>
                <a:latin typeface="Frutiger LT Com 45 Light"/>
                <a:ea typeface="DejaVu Sans"/>
              </a:rPr>
              <a:t>getestet, die auf alle Sprachen anwendbar sind</a:t>
            </a:r>
            <a:br>
              <a:rPr dirty="0"/>
            </a:br>
            <a:r>
              <a:rPr lang="de-DE" sz="2400" b="0" strike="noStrike" spc="-1" dirty="0">
                <a:solidFill>
                  <a:srgbClr val="000000"/>
                </a:solidFill>
                <a:latin typeface="Frutiger LT Com 45 Light"/>
                <a:ea typeface="DejaVu Sans"/>
              </a:rPr>
              <a:t>	„</a:t>
            </a:r>
            <a:r>
              <a:rPr lang="de-DE" sz="2400" b="0" i="1" strike="noStrike" spc="-1" dirty="0">
                <a:solidFill>
                  <a:srgbClr val="000000"/>
                </a:solidFill>
                <a:latin typeface="Frutiger LT Com 45 Light"/>
                <a:ea typeface="DejaVu Sans"/>
              </a:rPr>
              <a:t>U.S. </a:t>
            </a:r>
            <a:r>
              <a:rPr lang="de-DE" sz="2400" b="0" i="1" strike="noStrike" spc="-1" dirty="0" err="1">
                <a:solidFill>
                  <a:srgbClr val="000000"/>
                </a:solidFill>
                <a:latin typeface="Frutiger LT Com 45 Light"/>
                <a:ea typeface="DejaVu Sans"/>
              </a:rPr>
              <a:t>as</a:t>
            </a:r>
            <a:r>
              <a:rPr lang="de-DE" sz="2400" b="0" i="1" strike="noStrike" spc="-1" dirty="0">
                <a:solidFill>
                  <a:srgbClr val="000000"/>
                </a:solidFill>
                <a:latin typeface="Frutiger LT Com 45 Light"/>
                <a:ea typeface="DejaVu Sans"/>
              </a:rPr>
              <a:t> non </a:t>
            </a:r>
            <a:r>
              <a:rPr lang="de-DE" sz="2400" b="0" i="1" strike="noStrike" spc="-1" dirty="0" err="1">
                <a:solidFill>
                  <a:srgbClr val="000000"/>
                </a:solidFill>
                <a:latin typeface="Frutiger LT Com 45 Light"/>
                <a:ea typeface="DejaVu Sans"/>
              </a:rPr>
              <a:t>sentence</a:t>
            </a:r>
            <a:r>
              <a:rPr lang="de-DE" sz="2400" b="0" i="1" strike="noStrike" spc="-1" dirty="0">
                <a:solidFill>
                  <a:srgbClr val="000000"/>
                </a:solidFill>
                <a:latin typeface="Frutiger LT Com 45 Light"/>
                <a:ea typeface="DejaVu Sans"/>
              </a:rPr>
              <a:t> </a:t>
            </a:r>
            <a:r>
              <a:rPr lang="de-DE" sz="2400" b="0" i="1" strike="noStrike" spc="-1" dirty="0" err="1">
                <a:solidFill>
                  <a:srgbClr val="000000"/>
                </a:solidFill>
                <a:latin typeface="Frutiger LT Com 45 Light"/>
                <a:ea typeface="DejaVu Sans"/>
              </a:rPr>
              <a:t>boundary</a:t>
            </a:r>
            <a:r>
              <a:rPr lang="de-DE" sz="2400" b="0" strike="noStrike" spc="-1" dirty="0">
                <a:solidFill>
                  <a:srgbClr val="000000"/>
                </a:solidFill>
                <a:latin typeface="Frutiger LT Com 45 Light"/>
                <a:ea typeface="DejaVu Sans"/>
              </a:rPr>
              <a:t>“</a:t>
            </a:r>
            <a:endParaRPr lang="de-DE" sz="24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B436AE37-C262-226E-B937-BA86310E99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51640" y="5524200"/>
            <a:ext cx="609600" cy="609600"/>
          </a:xfrm>
          <a:prstGeom prst="rect">
            <a:avLst/>
          </a:prstGeom>
        </p:spPr>
      </p:pic>
      <p:sp>
        <p:nvSpPr>
          <p:cNvPr id="3" name="Fußzeilenplatzhalter 2">
            <a:extLst>
              <a:ext uri="{FF2B5EF4-FFF2-40B4-BE49-F238E27FC236}">
                <a16:creationId xmlns:a16="http://schemas.microsoft.com/office/drawing/2014/main" id="{07A8784A-8DCD-DB74-735F-78BA64E6027B}"/>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37875"/>
    </mc:Choice>
    <mc:Fallback xmlns="">
      <p:transition spd="slow" advTm="37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406D9B"/>
                </a:solidFill>
                <a:latin typeface="Frutiger LT Com 45 Light"/>
                <a:ea typeface="DejaVu Sans"/>
              </a:rPr>
              <a:t>Agenda</a:t>
            </a:r>
            <a:endParaRPr lang="de-DE" sz="2200" b="0" strike="noStrike" spc="-1">
              <a:latin typeface="Arial"/>
            </a:endParaRPr>
          </a:p>
        </p:txBody>
      </p:sp>
      <p:sp>
        <p:nvSpPr>
          <p:cNvPr id="880" name="CustomShape 2"/>
          <p:cNvSpPr/>
          <p:nvPr/>
        </p:nvSpPr>
        <p:spPr>
          <a:xfrm>
            <a:off x="900000" y="1638360"/>
            <a:ext cx="899856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Aufgabenstellung</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State </a:t>
            </a:r>
            <a:r>
              <a:rPr lang="de-DE" sz="2600" b="0" strike="noStrike" spc="-1" dirty="0" err="1">
                <a:solidFill>
                  <a:srgbClr val="000000"/>
                </a:solidFill>
                <a:latin typeface="Frutiger LT Com 45 Light"/>
                <a:ea typeface="DejaVu Sans"/>
              </a:rPr>
              <a:t>of</a:t>
            </a:r>
            <a:r>
              <a:rPr lang="de-DE" sz="2600" b="0" strike="noStrike" spc="-1" dirty="0">
                <a:solidFill>
                  <a:srgbClr val="000000"/>
                </a:solidFill>
                <a:latin typeface="Frutiger LT Com 45 Light"/>
                <a:ea typeface="DejaVu Sans"/>
              </a:rPr>
              <a:t> </a:t>
            </a:r>
            <a:r>
              <a:rPr lang="de-DE" sz="2600" b="0" strike="noStrike" spc="-1" dirty="0" err="1">
                <a:solidFill>
                  <a:srgbClr val="000000"/>
                </a:solidFill>
                <a:latin typeface="Frutiger LT Com 45 Light"/>
                <a:ea typeface="DejaVu Sans"/>
              </a:rPr>
              <a:t>the</a:t>
            </a:r>
            <a:r>
              <a:rPr lang="de-DE" sz="2600" b="0" strike="noStrike" spc="-1" dirty="0">
                <a:solidFill>
                  <a:srgbClr val="000000"/>
                </a:solidFill>
                <a:latin typeface="Frutiger LT Com 45 Light"/>
                <a:ea typeface="DejaVu Sans"/>
              </a:rPr>
              <a:t> Art</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Forschungsziele</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Probleme</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Lösungsansatz</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Modelle und Implementierung</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Demo</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Evaluation</a:t>
            </a:r>
          </a:p>
          <a:p>
            <a:pPr marL="457200" indent="-456480">
              <a:lnSpc>
                <a:spcPct val="100000"/>
              </a:lnSpc>
              <a:buClr>
                <a:srgbClr val="000000"/>
              </a:buClr>
              <a:buFont typeface="Arial"/>
              <a:buAutoNum type="arabicPeriod"/>
            </a:pPr>
            <a:r>
              <a:rPr lang="de-DE" sz="2600" spc="-1" dirty="0">
                <a:solidFill>
                  <a:srgbClr val="000000"/>
                </a:solidFill>
                <a:latin typeface="Frutiger LT Com 45 Light"/>
                <a:ea typeface="DejaVu Sans"/>
              </a:rPr>
              <a:t>Zusammenfassung</a:t>
            </a:r>
            <a:endParaRPr lang="de-DE" sz="2600" b="0" strike="noStrike" spc="-1" dirty="0">
              <a:latin typeface="Arial"/>
            </a:endParaRPr>
          </a:p>
        </p:txBody>
      </p:sp>
      <p:sp>
        <p:nvSpPr>
          <p:cNvPr id="881" name="Line 3"/>
          <p:cNvSpPr/>
          <p:nvPr/>
        </p:nvSpPr>
        <p:spPr>
          <a:xfrm>
            <a:off x="720000" y="1620000"/>
            <a:ext cx="0" cy="3581174"/>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882" name="CustomShape 4"/>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DAA1F530-4AA0-467D-85FA-30E3D6B319A5}" type="slidenum">
              <a:rPr lang="de-DE" sz="900" b="1" strike="noStrike" spc="-1">
                <a:solidFill>
                  <a:srgbClr val="406D9B"/>
                </a:solidFill>
                <a:latin typeface="Frutiger LT Com 45 Light"/>
                <a:ea typeface="DejaVu Sans"/>
              </a:rPr>
              <a:t>2</a:t>
            </a:fld>
            <a:endParaRPr lang="de-DE" sz="900" b="0" strike="noStrike" spc="-1">
              <a:latin typeface="Arial"/>
            </a:endParaRPr>
          </a:p>
        </p:txBody>
      </p:sp>
      <p:pic>
        <p:nvPicPr>
          <p:cNvPr id="16" name="Audio 15">
            <a:hlinkClick r:id="" action="ppaction://media"/>
            <a:extLst>
              <a:ext uri="{FF2B5EF4-FFF2-40B4-BE49-F238E27FC236}">
                <a16:creationId xmlns:a16="http://schemas.microsoft.com/office/drawing/2014/main" id="{F0FC761D-083A-D67B-E947-63D02CF8FB4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
        <p:nvSpPr>
          <p:cNvPr id="2" name="Fußzeilenplatzhalter 1">
            <a:extLst>
              <a:ext uri="{FF2B5EF4-FFF2-40B4-BE49-F238E27FC236}">
                <a16:creationId xmlns:a16="http://schemas.microsoft.com/office/drawing/2014/main" id="{E95F7F3B-F288-EA30-294C-C51447E65C0E}"/>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64821"/>
    </mc:Choice>
    <mc:Fallback xmlns="">
      <p:transition spd="slow" advTm="64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6103E86-E765-43E0-BD07-4443DB0CA7D7}" type="slidenum">
              <a:rPr lang="de-DE" sz="900" b="1" strike="noStrike" spc="-1">
                <a:solidFill>
                  <a:srgbClr val="5073A5"/>
                </a:solidFill>
                <a:latin typeface="Frutiger LT Com 45 Light"/>
                <a:ea typeface="DejaVu Sans"/>
              </a:rPr>
              <a:t>20</a:t>
            </a:fld>
            <a:endParaRPr lang="de-DE" sz="900" b="0" strike="noStrike" spc="-1">
              <a:latin typeface="Arial"/>
            </a:endParaRPr>
          </a:p>
        </p:txBody>
      </p:sp>
      <p:sp>
        <p:nvSpPr>
          <p:cNvPr id="94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SpaCy‘s Entity Ruler</a:t>
            </a:r>
            <a:endParaRPr lang="de-DE" sz="2200" b="0" strike="noStrike" spc="-1">
              <a:latin typeface="Arial"/>
            </a:endParaRPr>
          </a:p>
        </p:txBody>
      </p:sp>
      <p:pic>
        <p:nvPicPr>
          <p:cNvPr id="943" name="Grafik 1"/>
          <p:cNvPicPr/>
          <p:nvPr/>
        </p:nvPicPr>
        <p:blipFill>
          <a:blip r:embed="rId4"/>
          <a:stretch/>
        </p:blipFill>
        <p:spPr>
          <a:xfrm>
            <a:off x="647280" y="1099080"/>
            <a:ext cx="10406160" cy="5041440"/>
          </a:xfrm>
          <a:prstGeom prst="rect">
            <a:avLst/>
          </a:prstGeom>
          <a:ln w="0">
            <a:noFill/>
          </a:ln>
        </p:spPr>
      </p:pic>
      <p:pic>
        <p:nvPicPr>
          <p:cNvPr id="944" name="Grafik 2"/>
          <p:cNvPicPr/>
          <p:nvPr/>
        </p:nvPicPr>
        <p:blipFill>
          <a:blip r:embed="rId5"/>
          <a:stretch/>
        </p:blipFill>
        <p:spPr>
          <a:xfrm>
            <a:off x="10192320" y="5487480"/>
            <a:ext cx="1351800" cy="542160"/>
          </a:xfrm>
          <a:prstGeom prst="rect">
            <a:avLst/>
          </a:prstGeom>
          <a:ln w="0">
            <a:noFill/>
          </a:ln>
        </p:spPr>
      </p:pic>
      <p:pic>
        <p:nvPicPr>
          <p:cNvPr id="2" name="Aufgezeichneter Sound">
            <a:hlinkClick r:id="" action="ppaction://media"/>
            <a:extLst>
              <a:ext uri="{FF2B5EF4-FFF2-40B4-BE49-F238E27FC236}">
                <a16:creationId xmlns:a16="http://schemas.microsoft.com/office/drawing/2014/main" id="{365404A7-F8DF-4C08-650F-DE02D094CD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39320" y="5780280"/>
            <a:ext cx="609600" cy="609600"/>
          </a:xfrm>
          <a:prstGeom prst="rect">
            <a:avLst/>
          </a:prstGeom>
        </p:spPr>
      </p:pic>
      <p:sp>
        <p:nvSpPr>
          <p:cNvPr id="3" name="Fußzeilenplatzhalter 2">
            <a:extLst>
              <a:ext uri="{FF2B5EF4-FFF2-40B4-BE49-F238E27FC236}">
                <a16:creationId xmlns:a16="http://schemas.microsoft.com/office/drawing/2014/main" id="{D7FF7056-29AF-1DE4-7448-B90349046B71}"/>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46755"/>
    </mc:Choice>
    <mc:Fallback xmlns="">
      <p:transition spd="slow" advTm="46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C3CB4DE-62FC-456B-B3BB-016CE0F39665}" type="slidenum">
              <a:rPr lang="de-DE" sz="900" b="1" strike="noStrike" spc="-1">
                <a:solidFill>
                  <a:srgbClr val="5073A5"/>
                </a:solidFill>
                <a:latin typeface="Frutiger LT Com 45 Light"/>
                <a:ea typeface="DejaVu Sans"/>
              </a:rPr>
              <a:t>21</a:t>
            </a:fld>
            <a:endParaRPr lang="de-DE" sz="900" b="0" strike="noStrike" spc="-1">
              <a:latin typeface="Arial"/>
            </a:endParaRPr>
          </a:p>
        </p:txBody>
      </p:sp>
      <p:sp>
        <p:nvSpPr>
          <p:cNvPr id="94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KnowledgeExtractor</a:t>
            </a:r>
            <a:endParaRPr lang="de-DE" sz="2200" b="0" strike="noStrike" spc="-1">
              <a:latin typeface="Arial"/>
            </a:endParaRPr>
          </a:p>
        </p:txBody>
      </p:sp>
      <p:sp>
        <p:nvSpPr>
          <p:cNvPr id="2" name="CustomShape 3">
            <a:extLst>
              <a:ext uri="{FF2B5EF4-FFF2-40B4-BE49-F238E27FC236}">
                <a16:creationId xmlns:a16="http://schemas.microsoft.com/office/drawing/2014/main" id="{FD3440E5-3A4E-B198-43F0-7798969C1AB1}"/>
              </a:ext>
            </a:extLst>
          </p:cNvPr>
          <p:cNvSpPr/>
          <p:nvPr/>
        </p:nvSpPr>
        <p:spPr>
          <a:xfrm>
            <a:off x="808200" y="1333800"/>
            <a:ext cx="10243440" cy="290703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Extraktion von Krankheiten und Symptomen aus einer medizinischen </a:t>
            </a:r>
            <a:r>
              <a:rPr lang="de-DE" sz="2400" b="0" strike="noStrike" spc="-1" dirty="0" err="1">
                <a:solidFill>
                  <a:srgbClr val="000000"/>
                </a:solidFill>
                <a:latin typeface="Frutiger LT Com 45 Light"/>
                <a:ea typeface="DejaVu Sans"/>
              </a:rPr>
              <a:t>Vokabulardatei</a:t>
            </a:r>
            <a:r>
              <a:rPr lang="de-DE" sz="2400" b="0" strike="noStrike" spc="-1" dirty="0">
                <a:solidFill>
                  <a:srgbClr val="000000"/>
                </a:solidFill>
                <a:latin typeface="Frutiger LT Com 45 Light"/>
                <a:ea typeface="DejaVu Sans"/>
              </a:rPr>
              <a:t> des </a:t>
            </a:r>
            <a:r>
              <a:rPr lang="de-DE" sz="2400" b="0" strike="noStrike" spc="-1" dirty="0" err="1">
                <a:solidFill>
                  <a:srgbClr val="000000"/>
                </a:solidFill>
                <a:latin typeface="Frutiger LT Com 45 Light"/>
                <a:ea typeface="DejaVu Sans"/>
              </a:rPr>
              <a:t>MetaMapLite</a:t>
            </a:r>
            <a:r>
              <a:rPr lang="de-DE" sz="2400" b="0" strike="noStrike" spc="-1" dirty="0">
                <a:solidFill>
                  <a:srgbClr val="000000"/>
                </a:solidFill>
                <a:latin typeface="Frutiger LT Com 45 Light"/>
                <a:ea typeface="DejaVu Sans"/>
              </a:rPr>
              <a:t>-Projekts</a:t>
            </a:r>
          </a:p>
          <a:p>
            <a:pPr marL="285840" indent="-284400">
              <a:lnSpc>
                <a:spcPct val="100000"/>
              </a:lnSpc>
              <a:spcBef>
                <a:spcPts val="601"/>
              </a:spcBef>
              <a:buClr>
                <a:srgbClr val="000000"/>
              </a:buClr>
              <a:buFont typeface="Arial"/>
              <a:buChar char="•"/>
            </a:pPr>
            <a:r>
              <a:rPr lang="de-DE" sz="2400" spc="-1" dirty="0">
                <a:solidFill>
                  <a:srgbClr val="000000"/>
                </a:solidFill>
                <a:latin typeface="Frutiger LT Com 45 Light"/>
                <a:ea typeface="DejaVu Sans"/>
              </a:rPr>
              <a:t>Nutzung der regelbasierten </a:t>
            </a:r>
            <a:r>
              <a:rPr lang="de-DE" sz="2400" spc="-1" dirty="0" err="1">
                <a:solidFill>
                  <a:srgbClr val="000000"/>
                </a:solidFill>
                <a:latin typeface="Frutiger LT Com 45 Light"/>
                <a:ea typeface="DejaVu Sans"/>
              </a:rPr>
              <a:t>spaCy</a:t>
            </a:r>
            <a:r>
              <a:rPr lang="de-DE" sz="2400" spc="-1" dirty="0">
                <a:solidFill>
                  <a:srgbClr val="000000"/>
                </a:solidFill>
                <a:latin typeface="Frutiger LT Com 45 Light"/>
                <a:ea typeface="DejaVu Sans"/>
              </a:rPr>
              <a:t>-Komponente Entity </a:t>
            </a:r>
            <a:r>
              <a:rPr lang="de-DE" sz="2400" spc="-1" dirty="0" err="1">
                <a:solidFill>
                  <a:srgbClr val="000000"/>
                </a:solidFill>
                <a:latin typeface="Frutiger LT Com 45 Light"/>
                <a:ea typeface="DejaVu Sans"/>
              </a:rPr>
              <a:t>Ruler</a:t>
            </a:r>
            <a:r>
              <a:rPr lang="de-DE" sz="2400" spc="-1" dirty="0">
                <a:solidFill>
                  <a:srgbClr val="000000"/>
                </a:solidFill>
                <a:latin typeface="Frutiger LT Com 45 Light"/>
                <a:ea typeface="DejaVu Sans"/>
              </a:rPr>
              <a:t> zur Erkennung von Entitäten in Texten</a:t>
            </a:r>
          </a:p>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Verbindung einer Krankheit mit einem Symptom, wenn beide in einem Satz vorkommen</a:t>
            </a:r>
          </a:p>
          <a:p>
            <a:pPr marL="285840" indent="-284400">
              <a:lnSpc>
                <a:spcPct val="100000"/>
              </a:lnSpc>
              <a:spcBef>
                <a:spcPts val="601"/>
              </a:spcBef>
              <a:buClr>
                <a:srgbClr val="000000"/>
              </a:buClr>
              <a:buFont typeface="Arial"/>
              <a:buChar char="•"/>
            </a:pPr>
            <a:r>
              <a:rPr lang="de-DE" sz="2400" spc="-1" dirty="0">
                <a:solidFill>
                  <a:srgbClr val="000000"/>
                </a:solidFill>
                <a:latin typeface="Frutiger LT Com 45 Light"/>
                <a:ea typeface="DejaVu Sans"/>
              </a:rPr>
              <a:t>Einfache Negationsprüfung</a:t>
            </a:r>
            <a:endParaRPr lang="de-DE" sz="2400" b="0" strike="noStrike" spc="-1" dirty="0">
              <a:latin typeface="Arial"/>
            </a:endParaRPr>
          </a:p>
        </p:txBody>
      </p:sp>
      <p:pic>
        <p:nvPicPr>
          <p:cNvPr id="3" name="Aufgezeichneter Sound">
            <a:hlinkClick r:id="" action="ppaction://media"/>
            <a:extLst>
              <a:ext uri="{FF2B5EF4-FFF2-40B4-BE49-F238E27FC236}">
                <a16:creationId xmlns:a16="http://schemas.microsoft.com/office/drawing/2014/main" id="{5B0BCB70-5274-2567-4237-038978F562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75264" y="5524200"/>
            <a:ext cx="609600" cy="609600"/>
          </a:xfrm>
          <a:prstGeom prst="rect">
            <a:avLst/>
          </a:prstGeom>
        </p:spPr>
      </p:pic>
      <p:sp>
        <p:nvSpPr>
          <p:cNvPr id="4" name="Fußzeilenplatzhalter 3">
            <a:extLst>
              <a:ext uri="{FF2B5EF4-FFF2-40B4-BE49-F238E27FC236}">
                <a16:creationId xmlns:a16="http://schemas.microsoft.com/office/drawing/2014/main" id="{574198F6-F384-BE2E-2AB3-FC0A4CA000AD}"/>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37978"/>
    </mc:Choice>
    <mc:Fallback xmlns="">
      <p:transition spd="slow" advTm="37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7E6F60A7-0EE0-417D-A43A-B8907633B079}" type="slidenum">
              <a:rPr lang="de-DE" sz="900" b="1" strike="noStrike" spc="-1">
                <a:solidFill>
                  <a:srgbClr val="5073A5"/>
                </a:solidFill>
                <a:latin typeface="Frutiger LT Com 45 Light"/>
                <a:ea typeface="DejaVu Sans"/>
              </a:rPr>
              <a:t>22</a:t>
            </a:fld>
            <a:endParaRPr lang="de-DE" sz="900" b="0" strike="noStrike" spc="-1">
              <a:latin typeface="Arial"/>
            </a:endParaRPr>
          </a:p>
        </p:txBody>
      </p:sp>
      <p:sp>
        <p:nvSpPr>
          <p:cNvPr id="948"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RDFSerialiser</a:t>
            </a:r>
            <a:endParaRPr lang="de-DE" sz="2200" b="0" strike="noStrike" spc="-1">
              <a:latin typeface="Arial"/>
            </a:endParaRPr>
          </a:p>
        </p:txBody>
      </p:sp>
      <p:pic>
        <p:nvPicPr>
          <p:cNvPr id="949" name="Grafik 482"/>
          <p:cNvPicPr/>
          <p:nvPr/>
        </p:nvPicPr>
        <p:blipFill>
          <a:blip r:embed="rId4"/>
          <a:stretch/>
        </p:blipFill>
        <p:spPr>
          <a:xfrm>
            <a:off x="2232000" y="2955600"/>
            <a:ext cx="6887520" cy="1652400"/>
          </a:xfrm>
          <a:prstGeom prst="rect">
            <a:avLst/>
          </a:prstGeom>
          <a:ln w="0">
            <a:noFill/>
          </a:ln>
        </p:spPr>
      </p:pic>
      <p:sp>
        <p:nvSpPr>
          <p:cNvPr id="950" name="CustomShape 3"/>
          <p:cNvSpPr/>
          <p:nvPr/>
        </p:nvSpPr>
        <p:spPr>
          <a:xfrm>
            <a:off x="808200" y="1333800"/>
            <a:ext cx="10243440" cy="133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err="1">
                <a:solidFill>
                  <a:srgbClr val="000000"/>
                </a:solidFill>
                <a:latin typeface="Frutiger LT Com 45 Light"/>
                <a:ea typeface="DejaVu Sans"/>
              </a:rPr>
              <a:t>RDFLib</a:t>
            </a: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648000" lvl="2"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Python-Bibliothek zum Arbeiten mit RDF</a:t>
            </a:r>
            <a:endParaRPr lang="de-DE" sz="2400" b="0" strike="noStrike" spc="-1" dirty="0">
              <a:latin typeface="Arial"/>
            </a:endParaRPr>
          </a:p>
          <a:p>
            <a:pPr marL="648000" lvl="2" indent="-216000">
              <a:lnSpc>
                <a:spcPct val="100000"/>
              </a:lnSpc>
              <a:spcBef>
                <a:spcPts val="601"/>
              </a:spcBef>
              <a:buClr>
                <a:srgbClr val="000000"/>
              </a:buClr>
              <a:buSzPct val="45000"/>
              <a:buFont typeface="Wingdings" charset="2"/>
              <a:buChar char=""/>
            </a:pPr>
            <a:r>
              <a:rPr lang="de-DE" sz="2400" b="0" strike="noStrike" spc="-1" dirty="0" err="1">
                <a:solidFill>
                  <a:srgbClr val="000000"/>
                </a:solidFill>
                <a:latin typeface="Frutiger LT Com 45 Light"/>
                <a:ea typeface="DejaVu Sans"/>
              </a:rPr>
              <a:t>Serialisierer</a:t>
            </a:r>
            <a:r>
              <a:rPr lang="de-DE" sz="2400" b="0" strike="noStrike" spc="-1" dirty="0">
                <a:solidFill>
                  <a:srgbClr val="000000"/>
                </a:solidFill>
                <a:latin typeface="Frutiger LT Com 45 Light"/>
                <a:ea typeface="DejaVu Sans"/>
              </a:rPr>
              <a:t> für RDF/XML, Turtle, N-Triples, JSON-LD</a:t>
            </a:r>
            <a:endParaRPr lang="de-DE" sz="2400" b="0" strike="noStrike" spc="-1" dirty="0">
              <a:latin typeface="Arial"/>
            </a:endParaRPr>
          </a:p>
        </p:txBody>
      </p:sp>
      <p:pic>
        <p:nvPicPr>
          <p:cNvPr id="951" name="Grafik 3_0"/>
          <p:cNvPicPr/>
          <p:nvPr/>
        </p:nvPicPr>
        <p:blipFill>
          <a:blip r:embed="rId5"/>
          <a:srcRect b="87378"/>
          <a:stretch/>
        </p:blipFill>
        <p:spPr>
          <a:xfrm>
            <a:off x="1212480" y="4965480"/>
            <a:ext cx="10847520" cy="794520"/>
          </a:xfrm>
          <a:prstGeom prst="rect">
            <a:avLst/>
          </a:prstGeom>
          <a:ln w="0">
            <a:noFill/>
          </a:ln>
        </p:spPr>
      </p:pic>
      <p:pic>
        <p:nvPicPr>
          <p:cNvPr id="2" name="Grafik 3">
            <a:extLst>
              <a:ext uri="{FF2B5EF4-FFF2-40B4-BE49-F238E27FC236}">
                <a16:creationId xmlns:a16="http://schemas.microsoft.com/office/drawing/2014/main" id="{55C8E4DA-BB76-CF8A-6822-B09995A6A505}"/>
              </a:ext>
            </a:extLst>
          </p:cNvPr>
          <p:cNvPicPr/>
          <p:nvPr/>
        </p:nvPicPr>
        <p:blipFill>
          <a:blip r:embed="rId5"/>
          <a:srcRect t="91366" b="2318"/>
          <a:stretch/>
        </p:blipFill>
        <p:spPr>
          <a:xfrm>
            <a:off x="1212479" y="5828197"/>
            <a:ext cx="10979521" cy="395686"/>
          </a:xfrm>
          <a:prstGeom prst="rect">
            <a:avLst/>
          </a:prstGeom>
          <a:ln w="0">
            <a:noFill/>
          </a:ln>
        </p:spPr>
      </p:pic>
      <p:pic>
        <p:nvPicPr>
          <p:cNvPr id="3" name="Aufgezeichneter Sound">
            <a:hlinkClick r:id="" action="ppaction://media"/>
            <a:extLst>
              <a:ext uri="{FF2B5EF4-FFF2-40B4-BE49-F238E27FC236}">
                <a16:creationId xmlns:a16="http://schemas.microsoft.com/office/drawing/2014/main" id="{17C0C97A-2B3F-26EA-39A9-5A06FD4376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9520" y="5517024"/>
            <a:ext cx="609600" cy="609600"/>
          </a:xfrm>
          <a:prstGeom prst="rect">
            <a:avLst/>
          </a:prstGeom>
        </p:spPr>
      </p:pic>
      <p:sp>
        <p:nvSpPr>
          <p:cNvPr id="4" name="Fußzeilenplatzhalter 3">
            <a:extLst>
              <a:ext uri="{FF2B5EF4-FFF2-40B4-BE49-F238E27FC236}">
                <a16:creationId xmlns:a16="http://schemas.microsoft.com/office/drawing/2014/main" id="{E06085F7-77CB-9093-007F-6C7EB9453BEC}"/>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29735"/>
    </mc:Choice>
    <mc:Fallback xmlns="">
      <p:transition spd="slow" advTm="29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7. Demo</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6BC9BC27-1C00-A094-D682-89CFCF900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4720" y="575767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76"/>
    </mc:Choice>
    <mc:Fallback xmlns="">
      <p:transition spd="slow" advTm="7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6839B74-F1A0-4803-963B-0F6F5DCE7A8C}" type="slidenum">
              <a:rPr lang="de-DE" sz="900" b="1" strike="noStrike" spc="-1">
                <a:solidFill>
                  <a:srgbClr val="5073A5"/>
                </a:solidFill>
                <a:latin typeface="Frutiger LT Com 45 Light"/>
                <a:ea typeface="DejaVu Sans"/>
              </a:rPr>
              <a:t>24</a:t>
            </a:fld>
            <a:endParaRPr lang="de-DE" sz="900" b="0" strike="noStrike" spc="-1">
              <a:latin typeface="Arial"/>
            </a:endParaRPr>
          </a:p>
        </p:txBody>
      </p:sp>
      <p:sp>
        <p:nvSpPr>
          <p:cNvPr id="954"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sp>
      <p:sp>
        <p:nvSpPr>
          <p:cNvPr id="955" name="CustomShape 3"/>
          <p:cNvSpPr/>
          <p:nvPr/>
        </p:nvSpPr>
        <p:spPr>
          <a:xfrm>
            <a:off x="883080" y="1440000"/>
            <a:ext cx="9195840" cy="2649600"/>
          </a:xfrm>
          <a:prstGeom prst="rect">
            <a:avLst/>
          </a:prstGeom>
          <a:noFill/>
          <a:ln w="0">
            <a:noFill/>
          </a:ln>
        </p:spPr>
        <p:style>
          <a:lnRef idx="0">
            <a:scrgbClr r="0" g="0" b="0"/>
          </a:lnRef>
          <a:fillRef idx="0">
            <a:scrgbClr r="0" g="0" b="0"/>
          </a:fillRef>
          <a:effectRef idx="0">
            <a:scrgbClr r="0" g="0" b="0"/>
          </a:effectRef>
          <a:fontRef idx="minor"/>
        </p:style>
      </p:sp>
      <p:pic>
        <p:nvPicPr>
          <p:cNvPr id="2" name="demoneu">
            <a:hlinkClick r:id="" action="ppaction://media"/>
            <a:extLst>
              <a:ext uri="{FF2B5EF4-FFF2-40B4-BE49-F238E27FC236}">
                <a16:creationId xmlns:a16="http://schemas.microsoft.com/office/drawing/2014/main" id="{7B5AED75-6F92-D6D2-63CD-5204B14EA3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1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8. Evaluation</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04B7601D-80F9-E42E-AB39-198E5C08BC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3008" y="577596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22"/>
    </mc:Choice>
    <mc:Fallback xmlns="">
      <p:transition spd="slow" advTm="6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7A30657C-D1FF-4D1F-8604-6B1BD4467FAB}" type="slidenum">
              <a:rPr lang="de-DE" sz="900" b="1" strike="noStrike" spc="-1">
                <a:solidFill>
                  <a:srgbClr val="5073A5"/>
                </a:solidFill>
                <a:latin typeface="Frutiger LT Com 45 Light"/>
                <a:ea typeface="DejaVu Sans"/>
              </a:rPr>
              <a:t>26</a:t>
            </a:fld>
            <a:endParaRPr lang="de-DE" sz="900" b="0" strike="noStrike" spc="-1">
              <a:latin typeface="Arial"/>
            </a:endParaRPr>
          </a:p>
        </p:txBody>
      </p:sp>
      <p:sp>
        <p:nvSpPr>
          <p:cNvPr id="958"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Evaluierungsgrundlage</a:t>
            </a:r>
            <a:endParaRPr lang="de-DE" sz="2200" b="0" strike="noStrike" spc="-1">
              <a:latin typeface="Arial"/>
            </a:endParaRPr>
          </a:p>
        </p:txBody>
      </p:sp>
      <p:sp>
        <p:nvSpPr>
          <p:cNvPr id="959" name="CustomShape 3"/>
          <p:cNvSpPr/>
          <p:nvPr/>
        </p:nvSpPr>
        <p:spPr>
          <a:xfrm>
            <a:off x="883080" y="1440000"/>
            <a:ext cx="9195840" cy="2649600"/>
          </a:xfrm>
          <a:prstGeom prst="rect">
            <a:avLst/>
          </a:prstGeom>
          <a:noFill/>
          <a:ln w="0">
            <a:noFill/>
          </a:ln>
        </p:spPr>
        <p:style>
          <a:lnRef idx="0">
            <a:scrgbClr r="0" g="0" b="0"/>
          </a:lnRef>
          <a:fillRef idx="0">
            <a:scrgbClr r="0" g="0" b="0"/>
          </a:fillRef>
          <a:effectRef idx="0">
            <a:scrgbClr r="0" g="0" b="0"/>
          </a:effectRef>
          <a:fontRef idx="minor"/>
        </p:style>
      </p:sp>
      <p:sp>
        <p:nvSpPr>
          <p:cNvPr id="960" name="CustomShape 4"/>
          <p:cNvSpPr/>
          <p:nvPr/>
        </p:nvSpPr>
        <p:spPr>
          <a:xfrm>
            <a:off x="669240" y="1353600"/>
            <a:ext cx="9195840" cy="29839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Webseiten des National Health Service UK (NHS) und der National Institutes </a:t>
            </a:r>
            <a:r>
              <a:rPr lang="de-DE" sz="2400" b="0" strike="noStrike" spc="-1" dirty="0" err="1">
                <a:solidFill>
                  <a:srgbClr val="000000"/>
                </a:solidFill>
                <a:latin typeface="Frutiger LT Com 45 Light"/>
                <a:ea typeface="DejaVu Sans"/>
              </a:rPr>
              <a:t>of</a:t>
            </a:r>
            <a:r>
              <a:rPr lang="de-DE" sz="2400" b="0" strike="noStrike" spc="-1" dirty="0">
                <a:solidFill>
                  <a:srgbClr val="000000"/>
                </a:solidFill>
                <a:latin typeface="Frutiger LT Com 45 Light"/>
                <a:ea typeface="DejaVu Sans"/>
              </a:rPr>
              <a:t> Health (NIH, U.S.) - 49 Texte zu mehreren psychischen Störungen (Agoraphobie, Alkoholmissbrauch, Depression, u. s. w.)</a:t>
            </a:r>
            <a:endParaRPr lang="de-DE" sz="2400" b="0" strike="noStrike" spc="-1" dirty="0">
              <a:latin typeface="Arial"/>
            </a:endParaRPr>
          </a:p>
          <a:p>
            <a:pPr marL="342900" indent="-342900">
              <a:lnSpc>
                <a:spcPct val="100000"/>
              </a:lnSpc>
              <a:spcBef>
                <a:spcPts val="601"/>
              </a:spcBef>
              <a:buFont typeface="Arial" panose="020B0604020202020204" pitchFamily="34" charset="0"/>
              <a:buChar char="•"/>
            </a:pPr>
            <a:endParaRPr lang="de-DE" sz="2400" b="0" strike="noStrike" spc="-1" dirty="0">
              <a:latin typeface="Arial"/>
            </a:endParaRPr>
          </a:p>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Ein Artikel zum Thema „Mental </a:t>
            </a:r>
            <a:r>
              <a:rPr lang="de-DE" sz="2400" b="0" strike="noStrike" spc="-1" dirty="0" err="1">
                <a:solidFill>
                  <a:srgbClr val="000000"/>
                </a:solidFill>
                <a:latin typeface="Frutiger LT Com 45 Light"/>
                <a:ea typeface="DejaVu Sans"/>
              </a:rPr>
              <a:t>Disorder</a:t>
            </a:r>
            <a:r>
              <a:rPr lang="de-DE" sz="2400" b="0" strike="noStrike" spc="-1" dirty="0">
                <a:solidFill>
                  <a:srgbClr val="000000"/>
                </a:solidFill>
                <a:latin typeface="Frutiger LT Com 45 Light"/>
                <a:ea typeface="DejaVu Sans"/>
              </a:rPr>
              <a:t>“ auf Wikipedia</a:t>
            </a:r>
            <a:endParaRPr lang="de-DE" sz="2400" b="0" strike="noStrike" spc="-1" dirty="0">
              <a:latin typeface="Arial"/>
            </a:endParaRPr>
          </a:p>
          <a:p>
            <a:pPr marL="342900" indent="-342900">
              <a:lnSpc>
                <a:spcPct val="100000"/>
              </a:lnSpc>
              <a:spcBef>
                <a:spcPts val="601"/>
              </a:spcBef>
              <a:buFont typeface="Arial" panose="020B0604020202020204" pitchFamily="34" charset="0"/>
              <a:buChar char="•"/>
            </a:pPr>
            <a:endParaRPr lang="de-DE" sz="2400" b="0" strike="noStrike" spc="-1" dirty="0">
              <a:latin typeface="Arial"/>
            </a:endParaRPr>
          </a:p>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„Clinical Handbook </a:t>
            </a:r>
            <a:r>
              <a:rPr lang="de-DE" sz="2400" b="0" strike="noStrike" spc="-1" dirty="0" err="1">
                <a:solidFill>
                  <a:srgbClr val="000000"/>
                </a:solidFill>
                <a:latin typeface="Frutiger LT Com 45 Light"/>
                <a:ea typeface="DejaVu Sans"/>
              </a:rPr>
              <a:t>of</a:t>
            </a:r>
            <a:r>
              <a:rPr lang="de-DE" sz="2400" b="0" strike="noStrike" spc="-1" dirty="0">
                <a:solidFill>
                  <a:srgbClr val="000000"/>
                </a:solidFill>
                <a:latin typeface="Frutiger LT Com 45 Light"/>
                <a:ea typeface="DejaVu Sans"/>
              </a:rPr>
              <a:t> Psychological </a:t>
            </a:r>
            <a:r>
              <a:rPr lang="de-DE" sz="2400" b="0" strike="noStrike" spc="-1" dirty="0" err="1">
                <a:solidFill>
                  <a:srgbClr val="000000"/>
                </a:solidFill>
                <a:latin typeface="Frutiger LT Com 45 Light"/>
                <a:ea typeface="DejaVu Sans"/>
              </a:rPr>
              <a:t>Disorders</a:t>
            </a:r>
            <a:r>
              <a:rPr lang="de-DE" sz="2400" b="0" strike="noStrike" spc="-1" dirty="0">
                <a:solidFill>
                  <a:srgbClr val="000000"/>
                </a:solidFill>
                <a:latin typeface="Frutiger LT Com 45 Light"/>
                <a:ea typeface="DejaVu Sans"/>
              </a:rPr>
              <a:t>“</a:t>
            </a:r>
            <a:endParaRPr lang="de-DE" sz="24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CD87C26B-8035-53CF-0481-8395D4622E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20400" y="5465064"/>
            <a:ext cx="609600" cy="609600"/>
          </a:xfrm>
          <a:prstGeom prst="rect">
            <a:avLst/>
          </a:prstGeom>
        </p:spPr>
      </p:pic>
      <p:sp>
        <p:nvSpPr>
          <p:cNvPr id="3" name="Fußzeilenplatzhalter 2">
            <a:extLst>
              <a:ext uri="{FF2B5EF4-FFF2-40B4-BE49-F238E27FC236}">
                <a16:creationId xmlns:a16="http://schemas.microsoft.com/office/drawing/2014/main" id="{6FCCB2DF-DE94-1380-77D3-5910C1503E66}"/>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31141"/>
    </mc:Choice>
    <mc:Fallback xmlns="">
      <p:transition spd="slow" advTm="31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661B932-F04F-4E26-9CB5-F89BF0CBC125}" type="slidenum">
              <a:rPr lang="de-DE" sz="900" b="1" strike="noStrike" spc="-1">
                <a:solidFill>
                  <a:srgbClr val="5073A5"/>
                </a:solidFill>
                <a:latin typeface="Frutiger LT Com 45 Light"/>
                <a:ea typeface="DejaVu Sans"/>
              </a:rPr>
              <a:t>27</a:t>
            </a:fld>
            <a:endParaRPr lang="de-DE" sz="900" b="0" strike="noStrike" spc="-1">
              <a:latin typeface="Arial"/>
            </a:endParaRPr>
          </a:p>
        </p:txBody>
      </p:sp>
      <p:sp>
        <p:nvSpPr>
          <p:cNvPr id="96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Statistische Auswertung</a:t>
            </a:r>
            <a:endParaRPr lang="de-DE" sz="2200" b="0" strike="noStrike" spc="-1">
              <a:latin typeface="Arial"/>
            </a:endParaRPr>
          </a:p>
        </p:txBody>
      </p:sp>
      <p:sp>
        <p:nvSpPr>
          <p:cNvPr id="963" name="CustomShape 3"/>
          <p:cNvSpPr/>
          <p:nvPr/>
        </p:nvSpPr>
        <p:spPr>
          <a:xfrm>
            <a:off x="874440" y="1474920"/>
            <a:ext cx="9195840" cy="2649600"/>
          </a:xfrm>
          <a:prstGeom prst="rect">
            <a:avLst/>
          </a:prstGeom>
          <a:noFill/>
          <a:ln w="0">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964" name="CustomShape 4"/>
              <p:cNvSpPr/>
              <p:nvPr/>
            </p:nvSpPr>
            <p:spPr>
              <a:xfrm>
                <a:off x="668880" y="1353600"/>
                <a:ext cx="10261080" cy="471503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Erstellung manueller RDF-Dateien mit Krankheiten und deren Symptomen aus 10 Texten zu psychischen Erkrankungen</a:t>
                </a:r>
                <a:endParaRPr lang="de-DE" sz="2400" b="0" strike="noStrike" spc="-1" dirty="0">
                  <a:latin typeface="Arial"/>
                </a:endParaRPr>
              </a:p>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Vergleich der manuell erstellten Dateien mit vom </a:t>
                </a:r>
                <a:r>
                  <a:rPr lang="de-DE" sz="2400" b="0" strike="noStrike" spc="-1" dirty="0" err="1">
                    <a:solidFill>
                      <a:srgbClr val="000000"/>
                    </a:solidFill>
                    <a:latin typeface="Frutiger LT Com 45 Light"/>
                    <a:ea typeface="DejaVu Sans"/>
                  </a:rPr>
                  <a:t>MedExtractor</a:t>
                </a:r>
                <a:r>
                  <a:rPr lang="de-DE" sz="2400" b="0" strike="noStrike" spc="-1" dirty="0">
                    <a:solidFill>
                      <a:srgbClr val="000000"/>
                    </a:solidFill>
                    <a:latin typeface="Frutiger LT Com 45 Light"/>
                    <a:ea typeface="DejaVu Sans"/>
                  </a:rPr>
                  <a:t> erstellten RDF-Dateien</a:t>
                </a:r>
                <a:endParaRPr lang="de-DE" sz="2400" b="0" strike="noStrike" spc="-1" dirty="0">
                  <a:latin typeface="Arial"/>
                </a:endParaRPr>
              </a:p>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Ermittlung von:</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Precision = </a:t>
                </a:r>
                <a14:m>
                  <m:oMath xmlns:m="http://schemas.openxmlformats.org/officeDocument/2006/math">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num>
                      <m:den>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r>
                          <a:rPr lang="de-DE" sz="2400" b="0" i="1" spc="-1" smtClean="0">
                            <a:latin typeface="Cambria Math" panose="02040503050406030204" pitchFamily="18" charset="0"/>
                          </a:rPr>
                          <m:t>+  </m:t>
                        </m:r>
                        <m:r>
                          <a:rPr lang="de-DE" sz="2400" b="0" i="1" spc="-1" smtClean="0">
                            <a:latin typeface="Cambria Math" panose="02040503050406030204" pitchFamily="18" charset="0"/>
                          </a:rPr>
                          <m:t>𝐹𝑎𝑙𝑠𝑒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den>
                    </m:f>
                  </m:oMath>
                </a14:m>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Recall = </a:t>
                </a:r>
                <a14:m>
                  <m:oMath xmlns:m="http://schemas.openxmlformats.org/officeDocument/2006/math">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num>
                      <m:den>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r>
                          <a:rPr lang="de-DE" sz="2400" b="0" i="1" spc="-1" smtClean="0">
                            <a:latin typeface="Cambria Math" panose="02040503050406030204" pitchFamily="18" charset="0"/>
                          </a:rPr>
                          <m:t>+  </m:t>
                        </m:r>
                        <m:r>
                          <a:rPr lang="de-DE" sz="2400" b="0" i="1" spc="-1" smtClean="0">
                            <a:latin typeface="Cambria Math" panose="02040503050406030204" pitchFamily="18" charset="0"/>
                          </a:rPr>
                          <m:t>𝐹𝑎𝑙𝑠𝑒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𝑁𝑒𝑔𝑎𝑡𝑖𝑣𝑒</m:t>
                        </m:r>
                      </m:den>
                    </m:f>
                  </m:oMath>
                </a14:m>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F-Maß = </a:t>
                </a:r>
                <a14:m>
                  <m:oMath xmlns:m="http://schemas.openxmlformats.org/officeDocument/2006/math">
                    <m:r>
                      <a:rPr lang="de-DE" sz="2400" b="0" i="0" spc="-1" smtClean="0">
                        <a:latin typeface="Cambria Math" panose="02040503050406030204" pitchFamily="18" charset="0"/>
                        <a:ea typeface="Cambria Math" panose="02040503050406030204" pitchFamily="18" charset="0"/>
                      </a:rPr>
                      <m:t>2</m:t>
                    </m:r>
                    <m:r>
                      <a:rPr lang="de-DE" sz="2400" i="1" spc="-1" smtClean="0">
                        <a:latin typeface="Cambria Math" panose="02040503050406030204" pitchFamily="18" charset="0"/>
                        <a:ea typeface="Cambria Math" panose="02040503050406030204" pitchFamily="18" charset="0"/>
                      </a:rPr>
                      <m:t>∙</m:t>
                    </m:r>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𝑃𝑟𝑒𝑐𝑖𝑠𝑖𝑜𝑛</m:t>
                        </m:r>
                        <m:r>
                          <a:rPr lang="de-DE" sz="2400" i="1" spc="-1">
                            <a:latin typeface="Cambria Math" panose="02040503050406030204" pitchFamily="18" charset="0"/>
                            <a:ea typeface="Cambria Math" panose="02040503050406030204" pitchFamily="18" charset="0"/>
                          </a:rPr>
                          <m:t>∙</m:t>
                        </m:r>
                        <m:r>
                          <a:rPr lang="de-DE" sz="2400" b="0" i="1" spc="-1" smtClean="0">
                            <a:latin typeface="Cambria Math" panose="02040503050406030204" pitchFamily="18" charset="0"/>
                            <a:ea typeface="Cambria Math" panose="02040503050406030204" pitchFamily="18" charset="0"/>
                          </a:rPr>
                          <m:t>𝑅𝑒𝑐𝑎𝑙𝑙</m:t>
                        </m:r>
                      </m:num>
                      <m:den>
                        <m:r>
                          <a:rPr lang="de-DE" sz="2400" i="1" spc="-1">
                            <a:latin typeface="Cambria Math" panose="02040503050406030204" pitchFamily="18" charset="0"/>
                          </a:rPr>
                          <m:t>𝑃𝑟𝑒𝑐𝑖𝑠𝑖𝑜𝑛</m:t>
                        </m:r>
                        <m:r>
                          <a:rPr lang="de-DE" sz="2400" b="0" i="1" spc="-1" smtClean="0">
                            <a:latin typeface="Cambria Math" panose="02040503050406030204" pitchFamily="18" charset="0"/>
                          </a:rPr>
                          <m:t>+</m:t>
                        </m:r>
                        <m:r>
                          <a:rPr lang="de-DE" sz="2400" i="1" spc="-1">
                            <a:latin typeface="Cambria Math" panose="02040503050406030204" pitchFamily="18" charset="0"/>
                            <a:ea typeface="Cambria Math" panose="02040503050406030204" pitchFamily="18" charset="0"/>
                          </a:rPr>
                          <m:t>𝑅𝑒𝑐𝑎𝑙𝑙</m:t>
                        </m:r>
                      </m:den>
                    </m:f>
                  </m:oMath>
                </a14:m>
                <a:endParaRPr lang="de-DE" sz="2400" b="0" strike="noStrike" spc="-1" dirty="0">
                  <a:latin typeface="Arial"/>
                </a:endParaRPr>
              </a:p>
            </p:txBody>
          </p:sp>
        </mc:Choice>
        <mc:Fallback xmlns="">
          <p:sp>
            <p:nvSpPr>
              <p:cNvPr id="964" name="CustomShape 4"/>
              <p:cNvSpPr>
                <a:spLocks noRot="1" noChangeAspect="1" noMove="1" noResize="1" noEditPoints="1" noAdjustHandles="1" noChangeArrowheads="1" noChangeShapeType="1" noTextEdit="1"/>
              </p:cNvSpPr>
              <p:nvPr/>
            </p:nvSpPr>
            <p:spPr>
              <a:xfrm>
                <a:off x="668880" y="1353600"/>
                <a:ext cx="10261080" cy="4715030"/>
              </a:xfrm>
              <a:prstGeom prst="rect">
                <a:avLst/>
              </a:prstGeom>
              <a:blipFill>
                <a:blip r:embed="rId4"/>
                <a:stretch>
                  <a:fillRect l="-832" t="-1034" r="-1367" b="-388"/>
                </a:stretch>
              </a:blipFill>
              <a:ln w="0">
                <a:noFill/>
              </a:ln>
            </p:spPr>
            <p:txBody>
              <a:bodyPr/>
              <a:lstStyle/>
              <a:p>
                <a:r>
                  <a:rPr lang="de-DE">
                    <a:noFill/>
                  </a:rPr>
                  <a:t> </a:t>
                </a:r>
              </a:p>
            </p:txBody>
          </p:sp>
        </mc:Fallback>
      </mc:AlternateContent>
      <p:pic>
        <p:nvPicPr>
          <p:cNvPr id="2" name="Aufgezeichneter Sound">
            <a:hlinkClick r:id="" action="ppaction://media"/>
            <a:extLst>
              <a:ext uri="{FF2B5EF4-FFF2-40B4-BE49-F238E27FC236}">
                <a16:creationId xmlns:a16="http://schemas.microsoft.com/office/drawing/2014/main" id="{704475BF-8564-FB13-9037-BBA643C4A7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13520" y="5415211"/>
            <a:ext cx="609600" cy="609600"/>
          </a:xfrm>
          <a:prstGeom prst="rect">
            <a:avLst/>
          </a:prstGeom>
        </p:spPr>
      </p:pic>
      <p:sp>
        <p:nvSpPr>
          <p:cNvPr id="3" name="Fußzeilenplatzhalter 2">
            <a:extLst>
              <a:ext uri="{FF2B5EF4-FFF2-40B4-BE49-F238E27FC236}">
                <a16:creationId xmlns:a16="http://schemas.microsoft.com/office/drawing/2014/main" id="{E33FD75A-2889-CEBB-06E7-7B5D9C2FFC4D}"/>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58783"/>
    </mc:Choice>
    <mc:Fallback xmlns="">
      <p:transition spd="slow" advTm="58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3121145-F437-43C0-9A80-8864CAE45D9A}" type="slidenum">
              <a:rPr lang="de-DE" sz="900" b="1" strike="noStrike" spc="-1">
                <a:solidFill>
                  <a:srgbClr val="5073A5"/>
                </a:solidFill>
                <a:latin typeface="Frutiger LT Com 45 Light"/>
                <a:ea typeface="DejaVu Sans"/>
              </a:rPr>
              <a:t>28</a:t>
            </a:fld>
            <a:endParaRPr lang="de-DE" sz="900" b="0" strike="noStrike" spc="-1">
              <a:latin typeface="Arial"/>
            </a:endParaRPr>
          </a:p>
        </p:txBody>
      </p:sp>
      <p:sp>
        <p:nvSpPr>
          <p:cNvPr id="96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Statistische Auswertung</a:t>
            </a:r>
            <a:endParaRPr lang="de-DE" sz="2200" b="0" strike="noStrike" spc="-1">
              <a:latin typeface="Arial"/>
            </a:endParaRPr>
          </a:p>
        </p:txBody>
      </p:sp>
      <p:sp>
        <p:nvSpPr>
          <p:cNvPr id="967" name="CustomShape 3"/>
          <p:cNvSpPr/>
          <p:nvPr/>
        </p:nvSpPr>
        <p:spPr>
          <a:xfrm>
            <a:off x="874440" y="1474920"/>
            <a:ext cx="9195840" cy="2649600"/>
          </a:xfrm>
          <a:prstGeom prst="rect">
            <a:avLst/>
          </a:prstGeom>
          <a:noFill/>
          <a:ln w="0">
            <a:noFill/>
          </a:ln>
        </p:spPr>
        <p:style>
          <a:lnRef idx="0">
            <a:scrgbClr r="0" g="0" b="0"/>
          </a:lnRef>
          <a:fillRef idx="0">
            <a:scrgbClr r="0" g="0" b="0"/>
          </a:fillRef>
          <a:effectRef idx="0">
            <a:scrgbClr r="0" g="0" b="0"/>
          </a:effectRef>
          <a:fontRef idx="minor"/>
        </p:style>
      </p:sp>
      <p:sp>
        <p:nvSpPr>
          <p:cNvPr id="968" name="CustomShape 4"/>
          <p:cNvSpPr/>
          <p:nvPr/>
        </p:nvSpPr>
        <p:spPr>
          <a:xfrm>
            <a:off x="668880" y="1353600"/>
            <a:ext cx="10261080" cy="459360"/>
          </a:xfrm>
          <a:prstGeom prst="rect">
            <a:avLst/>
          </a:prstGeom>
          <a:noFill/>
          <a:ln w="0">
            <a:noFill/>
          </a:ln>
        </p:spPr>
        <p:style>
          <a:lnRef idx="0">
            <a:scrgbClr r="0" g="0" b="0"/>
          </a:lnRef>
          <a:fillRef idx="0">
            <a:scrgbClr r="0" g="0" b="0"/>
          </a:fillRef>
          <a:effectRef idx="0">
            <a:scrgbClr r="0" g="0" b="0"/>
          </a:effectRef>
          <a:fontRef idx="minor"/>
        </p:style>
      </p:sp>
      <p:graphicFrame>
        <p:nvGraphicFramePr>
          <p:cNvPr id="969" name="Table 5"/>
          <p:cNvGraphicFramePr/>
          <p:nvPr>
            <p:extLst>
              <p:ext uri="{D42A27DB-BD31-4B8C-83A1-F6EECF244321}">
                <p14:modId xmlns:p14="http://schemas.microsoft.com/office/powerpoint/2010/main" val="2577449676"/>
              </p:ext>
            </p:extLst>
          </p:nvPr>
        </p:nvGraphicFramePr>
        <p:xfrm>
          <a:off x="720000" y="1353600"/>
          <a:ext cx="8127720" cy="4842120"/>
        </p:xfrm>
        <a:graphic>
          <a:graphicData uri="http://schemas.openxmlformats.org/drawingml/2006/table">
            <a:tbl>
              <a:tblPr/>
              <a:tblGrid>
                <a:gridCol w="2266481">
                  <a:extLst>
                    <a:ext uri="{9D8B030D-6E8A-4147-A177-3AD203B41FA5}">
                      <a16:colId xmlns:a16="http://schemas.microsoft.com/office/drawing/2014/main" val="20000"/>
                    </a:ext>
                  </a:extLst>
                </a:gridCol>
                <a:gridCol w="1797199">
                  <a:extLst>
                    <a:ext uri="{9D8B030D-6E8A-4147-A177-3AD203B41FA5}">
                      <a16:colId xmlns:a16="http://schemas.microsoft.com/office/drawing/2014/main" val="20001"/>
                    </a:ext>
                  </a:extLst>
                </a:gridCol>
                <a:gridCol w="2031840">
                  <a:extLst>
                    <a:ext uri="{9D8B030D-6E8A-4147-A177-3AD203B41FA5}">
                      <a16:colId xmlns:a16="http://schemas.microsoft.com/office/drawing/2014/main" val="20002"/>
                    </a:ext>
                  </a:extLst>
                </a:gridCol>
                <a:gridCol w="2032200">
                  <a:extLst>
                    <a:ext uri="{9D8B030D-6E8A-4147-A177-3AD203B41FA5}">
                      <a16:colId xmlns:a16="http://schemas.microsoft.com/office/drawing/2014/main" val="20003"/>
                    </a:ext>
                  </a:extLst>
                </a:gridCol>
              </a:tblGrid>
              <a:tr h="483480">
                <a:tc>
                  <a:txBody>
                    <a:bodyPr/>
                    <a:lstStyle/>
                    <a:p>
                      <a:pPr>
                        <a:lnSpc>
                          <a:spcPct val="100000"/>
                        </a:lnSpc>
                      </a:pPr>
                      <a:r>
                        <a:rPr lang="de-DE" sz="2000" b="1" strike="noStrike" spc="-1" dirty="0">
                          <a:solidFill>
                            <a:srgbClr val="FFFFFF"/>
                          </a:solidFill>
                          <a:latin typeface="Frutiger LT Com 45 Light"/>
                          <a:ea typeface="DejaVu Sans"/>
                        </a:rPr>
                        <a:t>Text</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Precision</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Recall</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F-Maß</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extLst>
                  <a:ext uri="{0D108BD9-81ED-4DB2-BD59-A6C34878D82A}">
                    <a16:rowId xmlns:a16="http://schemas.microsoft.com/office/drawing/2014/main" val="10000"/>
                  </a:ext>
                </a:extLst>
              </a:tr>
              <a:tr h="370800">
                <a:tc>
                  <a:txBody>
                    <a:bodyPr/>
                    <a:lstStyle/>
                    <a:p>
                      <a:pPr>
                        <a:lnSpc>
                          <a:spcPct val="100000"/>
                        </a:lnSpc>
                      </a:pPr>
                      <a:r>
                        <a:rPr lang="de-DE" sz="2000" b="0" strike="noStrike" spc="-1">
                          <a:solidFill>
                            <a:srgbClr val="000000"/>
                          </a:solidFill>
                          <a:latin typeface="Frutiger LT Com 45 Light"/>
                          <a:ea typeface="DejaVu Sans"/>
                        </a:rPr>
                        <a:t>Depression</a:t>
                      </a:r>
                      <a:endParaRPr lang="de-DE" sz="20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0.900</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0.519</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0.658</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extLst>
                  <a:ext uri="{0D108BD9-81ED-4DB2-BD59-A6C34878D82A}">
                    <a16:rowId xmlns:a16="http://schemas.microsoft.com/office/drawing/2014/main" val="10001"/>
                  </a:ext>
                </a:extLst>
              </a:tr>
              <a:tr h="342100">
                <a:tc>
                  <a:txBody>
                    <a:bodyPr/>
                    <a:lstStyle/>
                    <a:p>
                      <a:pPr>
                        <a:lnSpc>
                          <a:spcPct val="100000"/>
                        </a:lnSpc>
                      </a:pPr>
                      <a:r>
                        <a:rPr lang="de-DE" sz="2000" b="0" strike="noStrike" spc="-1" dirty="0" err="1">
                          <a:solidFill>
                            <a:srgbClr val="000000"/>
                          </a:solidFill>
                          <a:latin typeface="Frutiger LT Com 45 Light"/>
                          <a:ea typeface="DejaVu Sans"/>
                        </a:rPr>
                        <a:t>Anxiety</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Disorders</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0.500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0.214</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0.300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2"/>
                  </a:ext>
                </a:extLst>
              </a:tr>
              <a:tr h="370800">
                <a:tc>
                  <a:txBody>
                    <a:bodyPr/>
                    <a:lstStyle/>
                    <a:p>
                      <a:pPr>
                        <a:lnSpc>
                          <a:spcPct val="100000"/>
                        </a:lnSpc>
                      </a:pPr>
                      <a:r>
                        <a:rPr lang="de-DE" sz="2000" b="0" strike="noStrike" spc="-1">
                          <a:solidFill>
                            <a:srgbClr val="000000"/>
                          </a:solidFill>
                          <a:latin typeface="Frutiger LT Com 45 Light"/>
                          <a:ea typeface="DejaVu Sans"/>
                        </a:rPr>
                        <a:t>Bulimia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0.800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3"/>
                  </a:ext>
                </a:extLst>
              </a:tr>
              <a:tr h="370800">
                <a:tc>
                  <a:txBody>
                    <a:bodyPr/>
                    <a:lstStyle/>
                    <a:p>
                      <a:pPr>
                        <a:lnSpc>
                          <a:spcPct val="100000"/>
                        </a:lnSpc>
                      </a:pPr>
                      <a:r>
                        <a:rPr lang="de-DE" sz="2000" b="0" strike="noStrike" spc="-1">
                          <a:solidFill>
                            <a:srgbClr val="000000"/>
                          </a:solidFill>
                          <a:latin typeface="Frutiger LT Com 45 Light"/>
                          <a:ea typeface="DejaVu Sans"/>
                        </a:rPr>
                        <a:t>Claustrophobia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0.905</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0.541</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0.677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4"/>
                  </a:ext>
                </a:extLst>
              </a:tr>
              <a:tr h="370800">
                <a:tc>
                  <a:txBody>
                    <a:bodyPr/>
                    <a:lstStyle/>
                    <a:p>
                      <a:pPr>
                        <a:lnSpc>
                          <a:spcPct val="100000"/>
                        </a:lnSpc>
                      </a:pPr>
                      <a:r>
                        <a:rPr lang="de-DE" sz="2000" b="0" strike="noStrike" spc="-1">
                          <a:solidFill>
                            <a:srgbClr val="000000"/>
                          </a:solidFill>
                          <a:latin typeface="Frutiger LT Com 45 Light"/>
                          <a:ea typeface="DejaVu Sans"/>
                        </a:rPr>
                        <a:t>Dementia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0.143</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0.186</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5"/>
                  </a:ext>
                </a:extLst>
              </a:tr>
              <a:tr h="367826">
                <a:tc>
                  <a:txBody>
                    <a:bodyPr/>
                    <a:lstStyle/>
                    <a:p>
                      <a:pPr>
                        <a:lnSpc>
                          <a:spcPct val="100000"/>
                        </a:lnSpc>
                      </a:pPr>
                      <a:r>
                        <a:rPr lang="de-DE" sz="2000" b="0" strike="noStrike" spc="-1" dirty="0">
                          <a:solidFill>
                            <a:srgbClr val="000000"/>
                          </a:solidFill>
                          <a:latin typeface="Frutiger LT Com 45 Light"/>
                          <a:ea typeface="DejaVu Sans"/>
                        </a:rPr>
                        <a:t>Eating </a:t>
                      </a:r>
                      <a:r>
                        <a:rPr lang="de-DE" sz="2000" b="0" strike="noStrike" spc="-1" dirty="0" err="1">
                          <a:solidFill>
                            <a:srgbClr val="000000"/>
                          </a:solidFill>
                          <a:latin typeface="Frutiger LT Com 45 Light"/>
                          <a:ea typeface="DejaVu Sans"/>
                        </a:rPr>
                        <a:t>Disorders</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0.600</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0.049</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0.090</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6"/>
                  </a:ext>
                </a:extLst>
              </a:tr>
              <a:tr h="370800">
                <a:tc>
                  <a:txBody>
                    <a:bodyPr/>
                    <a:lstStyle/>
                    <a:p>
                      <a:pPr>
                        <a:lnSpc>
                          <a:spcPct val="100000"/>
                        </a:lnSpc>
                      </a:pPr>
                      <a:r>
                        <a:rPr lang="de-DE" sz="2000" b="0" strike="noStrike" spc="-1">
                          <a:solidFill>
                            <a:srgbClr val="000000"/>
                          </a:solidFill>
                          <a:latin typeface="Frutiger LT Com 45 Light"/>
                          <a:ea typeface="DejaVu Sans"/>
                        </a:rPr>
                        <a:t>Panic Disorders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0.800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0.276</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7"/>
                  </a:ext>
                </a:extLst>
              </a:tr>
              <a:tr h="370800">
                <a:tc>
                  <a:txBody>
                    <a:bodyPr/>
                    <a:lstStyle/>
                    <a:p>
                      <a:pPr>
                        <a:lnSpc>
                          <a:spcPct val="100000"/>
                        </a:lnSpc>
                      </a:pPr>
                      <a:r>
                        <a:rPr lang="de-DE" sz="2000" b="0" strike="noStrike" spc="-1">
                          <a:solidFill>
                            <a:srgbClr val="000000"/>
                          </a:solidFill>
                          <a:latin typeface="Frutiger LT Com 45 Light"/>
                          <a:ea typeface="DejaVu Sans"/>
                        </a:rPr>
                        <a:t>Psychosis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1.000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0.182</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0.308</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8"/>
                  </a:ext>
                </a:extLst>
              </a:tr>
              <a:tr h="370800">
                <a:tc>
                  <a:txBody>
                    <a:bodyPr/>
                    <a:lstStyle/>
                    <a:p>
                      <a:pPr>
                        <a:lnSpc>
                          <a:spcPct val="100000"/>
                        </a:lnSpc>
                      </a:pPr>
                      <a:r>
                        <a:rPr lang="de-DE" sz="2000" b="0" strike="noStrike" spc="-1">
                          <a:solidFill>
                            <a:srgbClr val="000000"/>
                          </a:solidFill>
                          <a:latin typeface="Frutiger LT Com 45 Light"/>
                          <a:ea typeface="DejaVu Sans"/>
                        </a:rPr>
                        <a:t>Social Anxiety</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9"/>
                  </a:ext>
                </a:extLst>
              </a:tr>
              <a:tr h="370800">
                <a:tc>
                  <a:txBody>
                    <a:bodyPr/>
                    <a:lstStyle/>
                    <a:p>
                      <a:pPr>
                        <a:lnSpc>
                          <a:spcPct val="100000"/>
                        </a:lnSpc>
                      </a:pPr>
                      <a:r>
                        <a:rPr lang="de-DE" sz="2000" b="0" strike="noStrike" spc="-1">
                          <a:solidFill>
                            <a:srgbClr val="000000"/>
                          </a:solidFill>
                          <a:latin typeface="Frutiger LT Com 45 Light"/>
                          <a:ea typeface="DejaVu Sans"/>
                        </a:rPr>
                        <a:t>Stress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extLst>
                  <a:ext uri="{0D108BD9-81ED-4DB2-BD59-A6C34878D82A}">
                    <a16:rowId xmlns:a16="http://schemas.microsoft.com/office/drawing/2014/main" val="10010"/>
                  </a:ext>
                </a:extLst>
              </a:tr>
              <a:tr h="370800">
                <a:tc>
                  <a:txBody>
                    <a:bodyPr/>
                    <a:lstStyle/>
                    <a:p>
                      <a:pPr>
                        <a:lnSpc>
                          <a:spcPct val="100000"/>
                        </a:lnSpc>
                      </a:pPr>
                      <a:r>
                        <a:rPr lang="de-DE" sz="2000" b="0" strike="noStrike" spc="-1">
                          <a:solidFill>
                            <a:srgbClr val="000000"/>
                          </a:solidFill>
                          <a:latin typeface="Frutiger LT Com 45 Light"/>
                          <a:ea typeface="DejaVu Sans"/>
                        </a:rPr>
                        <a:t>Durchschnitt</a:t>
                      </a:r>
                      <a:endParaRPr lang="de-DE" sz="2000" b="0" strike="noStrike" spc="-1">
                        <a:latin typeface="Arial"/>
                      </a:endParaRPr>
                    </a:p>
                  </a:txBody>
                  <a:tcPr>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0.48</a:t>
                      </a:r>
                      <a:endParaRPr lang="de-DE" sz="2000" b="0" strike="noStrike" spc="-1">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a:t>
                      </a:r>
                      <a:endParaRPr lang="de-DE" sz="2000" b="0" strike="noStrike" spc="-1">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dirty="0">
                          <a:solidFill>
                            <a:srgbClr val="000000"/>
                          </a:solidFill>
                          <a:latin typeface="Frutiger LT Com 45 Light"/>
                          <a:ea typeface="DejaVu Sans"/>
                        </a:rPr>
                        <a:t>0.23</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extLst>
                  <a:ext uri="{0D108BD9-81ED-4DB2-BD59-A6C34878D82A}">
                    <a16:rowId xmlns:a16="http://schemas.microsoft.com/office/drawing/2014/main" val="10011"/>
                  </a:ext>
                </a:extLst>
              </a:tr>
            </a:tbl>
          </a:graphicData>
        </a:graphic>
      </p:graphicFrame>
      <p:pic>
        <p:nvPicPr>
          <p:cNvPr id="2" name="Aufgezeichneter Sound">
            <a:hlinkClick r:id="" action="ppaction://media"/>
            <a:extLst>
              <a:ext uri="{FF2B5EF4-FFF2-40B4-BE49-F238E27FC236}">
                <a16:creationId xmlns:a16="http://schemas.microsoft.com/office/drawing/2014/main" id="{268DE7E2-AB92-90E6-B26D-391C37610E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62400" y="5504400"/>
            <a:ext cx="609600" cy="609600"/>
          </a:xfrm>
          <a:prstGeom prst="rect">
            <a:avLst/>
          </a:prstGeom>
        </p:spPr>
      </p:pic>
      <p:sp>
        <p:nvSpPr>
          <p:cNvPr id="3" name="Fußzeilenplatzhalter 2">
            <a:extLst>
              <a:ext uri="{FF2B5EF4-FFF2-40B4-BE49-F238E27FC236}">
                <a16:creationId xmlns:a16="http://schemas.microsoft.com/office/drawing/2014/main" id="{CE2225D4-3A3D-D026-56A7-8AD70A805B19}"/>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58912"/>
    </mc:Choice>
    <mc:Fallback xmlns="">
      <p:transition spd="slow" advTm="58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9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Warum macht der MedExtractor Fehler?</a:t>
            </a:r>
            <a:endParaRPr lang="de-DE" sz="2200" b="0" strike="noStrike" spc="-1">
              <a:latin typeface="Arial"/>
            </a:endParaRPr>
          </a:p>
        </p:txBody>
      </p:sp>
      <p:sp>
        <p:nvSpPr>
          <p:cNvPr id="971"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087BFE11-1366-490C-AA0D-422177DE772E}" type="slidenum">
              <a:rPr lang="de-DE" sz="900" b="1" strike="noStrike" spc="-1">
                <a:solidFill>
                  <a:srgbClr val="5073A5"/>
                </a:solidFill>
                <a:latin typeface="Frutiger LT Com 45 Light"/>
                <a:ea typeface="DejaVu Sans"/>
              </a:rPr>
              <a:t>29</a:t>
            </a:fld>
            <a:endParaRPr lang="de-DE" sz="900" b="0" strike="noStrike" spc="-1">
              <a:latin typeface="Arial"/>
            </a:endParaRPr>
          </a:p>
        </p:txBody>
      </p:sp>
      <p:sp>
        <p:nvSpPr>
          <p:cNvPr id="972" name="CustomShape 3"/>
          <p:cNvSpPr/>
          <p:nvPr/>
        </p:nvSpPr>
        <p:spPr>
          <a:xfrm>
            <a:off x="602640" y="1239480"/>
            <a:ext cx="10443312"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990720" indent="-990000">
              <a:lnSpc>
                <a:spcPct val="100000"/>
              </a:lnSpc>
              <a:spcBef>
                <a:spcPts val="1800"/>
              </a:spcBef>
              <a:tabLst>
                <a:tab pos="0" algn="l"/>
              </a:tabLst>
            </a:pPr>
            <a:r>
              <a:rPr lang="de-DE" sz="2400" b="1" strike="noStrike" spc="-1" dirty="0">
                <a:solidFill>
                  <a:srgbClr val="000000"/>
                </a:solidFill>
                <a:latin typeface="Frutiger LT Com 45 Light"/>
                <a:ea typeface="DejaVu Sans"/>
              </a:rPr>
              <a:t>Beispiel</a:t>
            </a:r>
            <a:r>
              <a:rPr lang="de-DE" sz="2400" b="0" strike="noStrike" spc="-1" dirty="0">
                <a:solidFill>
                  <a:srgbClr val="000000"/>
                </a:solidFill>
                <a:latin typeface="Frutiger LT Com 45 Light"/>
                <a:ea typeface="DejaVu Sans"/>
              </a:rPr>
              <a:t>: Verben (z.B. </a:t>
            </a:r>
            <a:r>
              <a:rPr lang="de-DE" sz="2400" b="0" strike="noStrike" spc="-1" dirty="0" err="1">
                <a:solidFill>
                  <a:srgbClr val="000000"/>
                </a:solidFill>
                <a:latin typeface="Frutiger LT Com 45 Light"/>
                <a:ea typeface="DejaVu Sans"/>
              </a:rPr>
              <a:t>aggravate</a:t>
            </a:r>
            <a:r>
              <a:rPr lang="de-DE" sz="2400" b="0" strike="noStrike" spc="-1" dirty="0">
                <a:solidFill>
                  <a:srgbClr val="000000"/>
                </a:solidFill>
                <a:latin typeface="Frutiger LT Com 45 Light"/>
                <a:ea typeface="DejaVu Sans"/>
              </a:rPr>
              <a:t>) werden als Symptom bewertet, da sie im Trainingsvokabular enthalten sind.</a:t>
            </a:r>
            <a:endParaRPr lang="de-DE" sz="2400" b="0" strike="noStrike" spc="-1" dirty="0">
              <a:latin typeface="Arial"/>
            </a:endParaRPr>
          </a:p>
        </p:txBody>
      </p:sp>
      <p:pic>
        <p:nvPicPr>
          <p:cNvPr id="973" name="Grafik 2"/>
          <p:cNvPicPr/>
          <p:nvPr/>
        </p:nvPicPr>
        <p:blipFill>
          <a:blip r:embed="rId4"/>
          <a:stretch/>
        </p:blipFill>
        <p:spPr>
          <a:xfrm>
            <a:off x="807912" y="2108347"/>
            <a:ext cx="5223600" cy="4129272"/>
          </a:xfrm>
          <a:prstGeom prst="rect">
            <a:avLst/>
          </a:prstGeom>
          <a:ln w="0">
            <a:noFill/>
          </a:ln>
        </p:spPr>
      </p:pic>
      <p:sp>
        <p:nvSpPr>
          <p:cNvPr id="974" name="CustomShape 4"/>
          <p:cNvSpPr/>
          <p:nvPr/>
        </p:nvSpPr>
        <p:spPr>
          <a:xfrm>
            <a:off x="6034392" y="3335040"/>
            <a:ext cx="6117120" cy="111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990720" indent="-990000">
              <a:lnSpc>
                <a:spcPct val="100000"/>
              </a:lnSpc>
              <a:spcBef>
                <a:spcPts val="1800"/>
              </a:spcBef>
              <a:tabLst>
                <a:tab pos="0" algn="l"/>
              </a:tabLst>
            </a:pPr>
            <a:r>
              <a:rPr lang="de-DE" sz="2400" b="1" strike="noStrike" spc="-1" dirty="0">
                <a:solidFill>
                  <a:srgbClr val="FF0000"/>
                </a:solidFill>
                <a:latin typeface="Frutiger LT Com 45 Light"/>
                <a:ea typeface="DejaVu Sans"/>
              </a:rPr>
              <a:t>Lösung</a:t>
            </a:r>
            <a:r>
              <a:rPr lang="de-DE" sz="2400" b="0" strike="noStrike" spc="-1" dirty="0">
                <a:solidFill>
                  <a:srgbClr val="000000"/>
                </a:solidFill>
                <a:latin typeface="Frutiger LT Com 45 Light"/>
                <a:ea typeface="DejaVu Sans"/>
              </a:rPr>
              <a:t>:	Grammatikanalyse durch </a:t>
            </a:r>
            <a:r>
              <a:rPr lang="de-DE" sz="2400" b="0" i="1" strike="noStrike" spc="-1" dirty="0" err="1">
                <a:solidFill>
                  <a:srgbClr val="000000"/>
                </a:solidFill>
                <a:latin typeface="Frutiger LT Com 45 Light"/>
                <a:ea typeface="DejaVu Sans"/>
              </a:rPr>
              <a:t>spaCy</a:t>
            </a:r>
            <a:r>
              <a:rPr lang="de-DE" sz="2400" b="0" strike="noStrike" spc="-1" dirty="0">
                <a:solidFill>
                  <a:srgbClr val="000000"/>
                </a:solidFill>
                <a:latin typeface="Frutiger LT Com 45 Light"/>
                <a:ea typeface="DejaVu Sans"/>
              </a:rPr>
              <a:t>.</a:t>
            </a:r>
            <a:endParaRPr lang="de-DE" sz="2400" b="0" strike="noStrike" spc="-1" dirty="0">
              <a:latin typeface="Arial"/>
            </a:endParaRPr>
          </a:p>
          <a:p>
            <a:pPr marL="990720" indent="-990000">
              <a:lnSpc>
                <a:spcPct val="100000"/>
              </a:lnSpc>
              <a:spcBef>
                <a:spcPts val="1800"/>
              </a:spcBef>
              <a:tabLst>
                <a:tab pos="0" algn="l"/>
              </a:tabLst>
            </a:pPr>
            <a:r>
              <a:rPr lang="de-DE" sz="2400" b="0" strike="noStrike" spc="-1" dirty="0">
                <a:solidFill>
                  <a:srgbClr val="000000"/>
                </a:solidFill>
                <a:latin typeface="Frutiger LT Com 45 Light"/>
                <a:ea typeface="DejaVu Sans"/>
              </a:rPr>
              <a:t>	Verwerfen von Verben im Trainingsvokabular</a:t>
            </a:r>
            <a:endParaRPr lang="de-DE" sz="2400" b="0" strike="noStrike" spc="-1" dirty="0">
              <a:latin typeface="Arial"/>
            </a:endParaRPr>
          </a:p>
        </p:txBody>
      </p:sp>
      <p:sp>
        <p:nvSpPr>
          <p:cNvPr id="975" name="CustomShape 5"/>
          <p:cNvSpPr/>
          <p:nvPr/>
        </p:nvSpPr>
        <p:spPr>
          <a:xfrm>
            <a:off x="3419712" y="3563306"/>
            <a:ext cx="1253160" cy="272520"/>
          </a:xfrm>
          <a:prstGeom prst="roundRect">
            <a:avLst>
              <a:gd name="adj"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976" name="CustomShape 6"/>
          <p:cNvSpPr/>
          <p:nvPr/>
        </p:nvSpPr>
        <p:spPr>
          <a:xfrm>
            <a:off x="732552" y="3563306"/>
            <a:ext cx="1084680" cy="27252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77" name="CustomShape 7"/>
          <p:cNvSpPr/>
          <p:nvPr/>
        </p:nvSpPr>
        <p:spPr>
          <a:xfrm>
            <a:off x="732552" y="4448880"/>
            <a:ext cx="1084680" cy="3945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pic>
        <p:nvPicPr>
          <p:cNvPr id="2" name="Aufgezeichneter Sound">
            <a:hlinkClick r:id="" action="ppaction://media"/>
            <a:extLst>
              <a:ext uri="{FF2B5EF4-FFF2-40B4-BE49-F238E27FC236}">
                <a16:creationId xmlns:a16="http://schemas.microsoft.com/office/drawing/2014/main" id="{EA0A1F6D-797E-329B-B444-9C63EB80A4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28960" y="5313000"/>
            <a:ext cx="609600" cy="609600"/>
          </a:xfrm>
          <a:prstGeom prst="rect">
            <a:avLst/>
          </a:prstGeom>
        </p:spPr>
      </p:pic>
      <p:sp>
        <p:nvSpPr>
          <p:cNvPr id="3" name="Fußzeilenplatzhalter 2">
            <a:extLst>
              <a:ext uri="{FF2B5EF4-FFF2-40B4-BE49-F238E27FC236}">
                <a16:creationId xmlns:a16="http://schemas.microsoft.com/office/drawing/2014/main" id="{B1DDC5FB-2214-DD02-12D4-792D3D6315BF}"/>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47080"/>
    </mc:Choice>
    <mc:Fallback xmlns="">
      <p:transition spd="slow" advTm="47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1. Aufgabenstellung</a:t>
            </a:r>
            <a:endParaRPr lang="de-DE" sz="4800" b="0" strike="noStrike" spc="-1">
              <a:latin typeface="Arial"/>
            </a:endParaRPr>
          </a:p>
          <a:p>
            <a:pPr>
              <a:lnSpc>
                <a:spcPct val="100000"/>
              </a:lnSpc>
            </a:pPr>
            <a:endParaRPr lang="de-DE" sz="4800" b="0" strike="noStrike" spc="-1">
              <a:latin typeface="Arial"/>
            </a:endParaRPr>
          </a:p>
        </p:txBody>
      </p:sp>
      <p:pic>
        <p:nvPicPr>
          <p:cNvPr id="26" name="Audio 25">
            <a:hlinkClick r:id="" action="ppaction://media"/>
            <a:extLst>
              <a:ext uri="{FF2B5EF4-FFF2-40B4-BE49-F238E27FC236}">
                <a16:creationId xmlns:a16="http://schemas.microsoft.com/office/drawing/2014/main" id="{47974B08-59E1-6D48-0BE1-9B1DD8D357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417"/>
    </mc:Choice>
    <mc:Fallback xmlns="">
      <p:transition spd="slow" advTm="3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07522F2C-BBD2-4C4D-9A9C-1E484896F5F7}" type="slidenum">
              <a:rPr lang="de-DE" sz="900" b="1" strike="noStrike" spc="-1">
                <a:solidFill>
                  <a:srgbClr val="5073A5"/>
                </a:solidFill>
                <a:latin typeface="Frutiger LT Com 45 Light"/>
                <a:ea typeface="DejaVu Sans"/>
              </a:rPr>
              <a:t>30</a:t>
            </a:fld>
            <a:endParaRPr lang="de-DE" sz="900" b="0" strike="noStrike" spc="-1">
              <a:latin typeface="Arial"/>
            </a:endParaRPr>
          </a:p>
        </p:txBody>
      </p:sp>
      <p:sp>
        <p:nvSpPr>
          <p:cNvPr id="97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Ausblick / Verbesserungspotential</a:t>
            </a:r>
            <a:endParaRPr lang="de-DE" sz="2200" b="0" strike="noStrike" spc="-1">
              <a:latin typeface="Arial"/>
            </a:endParaRPr>
          </a:p>
        </p:txBody>
      </p:sp>
      <p:pic>
        <p:nvPicPr>
          <p:cNvPr id="980" name="Grafik 4"/>
          <p:cNvPicPr/>
          <p:nvPr/>
        </p:nvPicPr>
        <p:blipFill>
          <a:blip r:embed="rId4"/>
          <a:stretch/>
        </p:blipFill>
        <p:spPr>
          <a:xfrm>
            <a:off x="720000" y="3633480"/>
            <a:ext cx="5633640" cy="2634120"/>
          </a:xfrm>
          <a:prstGeom prst="rect">
            <a:avLst/>
          </a:prstGeom>
          <a:ln w="0">
            <a:noFill/>
          </a:ln>
        </p:spPr>
      </p:pic>
      <p:pic>
        <p:nvPicPr>
          <p:cNvPr id="981" name="Grafik 6"/>
          <p:cNvPicPr/>
          <p:nvPr/>
        </p:nvPicPr>
        <p:blipFill>
          <a:blip r:embed="rId5"/>
          <a:stretch/>
        </p:blipFill>
        <p:spPr>
          <a:xfrm>
            <a:off x="720000" y="1299240"/>
            <a:ext cx="10938240" cy="1974240"/>
          </a:xfrm>
          <a:prstGeom prst="rect">
            <a:avLst/>
          </a:prstGeom>
          <a:ln w="0">
            <a:noFill/>
          </a:ln>
        </p:spPr>
      </p:pic>
      <p:sp>
        <p:nvSpPr>
          <p:cNvPr id="982" name="CustomShape 3"/>
          <p:cNvSpPr/>
          <p:nvPr/>
        </p:nvSpPr>
        <p:spPr>
          <a:xfrm>
            <a:off x="6452280" y="3943800"/>
            <a:ext cx="5205960" cy="174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spcBef>
                <a:spcPts val="1800"/>
              </a:spcBef>
              <a:buClr>
                <a:srgbClr val="000000"/>
              </a:buClr>
              <a:buFont typeface="Arial"/>
              <a:buChar char="•"/>
            </a:pPr>
            <a:r>
              <a:rPr lang="de-DE" sz="2400" b="1" strike="noStrike" spc="-1" dirty="0">
                <a:solidFill>
                  <a:srgbClr val="000000"/>
                </a:solidFill>
                <a:latin typeface="Frutiger LT Com 45 Light"/>
                <a:ea typeface="DejaVu Sans"/>
              </a:rPr>
              <a:t>Problem:</a:t>
            </a:r>
            <a:r>
              <a:rPr lang="de-DE" sz="2400" b="0" strike="noStrike" spc="-1" dirty="0">
                <a:solidFill>
                  <a:srgbClr val="000000"/>
                </a:solidFill>
                <a:latin typeface="Frutiger LT Com 45 Light"/>
                <a:ea typeface="DejaVu Sans"/>
              </a:rPr>
              <a:t> Bedeutung von Sätzen wird nicht erkannt.</a:t>
            </a:r>
            <a:endParaRPr lang="de-DE" sz="2400" b="0" strike="noStrike" spc="-1" dirty="0">
              <a:latin typeface="Arial"/>
            </a:endParaRPr>
          </a:p>
          <a:p>
            <a:pPr marL="285840" indent="-284400">
              <a:lnSpc>
                <a:spcPct val="100000"/>
              </a:lnSpc>
              <a:spcBef>
                <a:spcPts val="1800"/>
              </a:spcBef>
              <a:buClr>
                <a:srgbClr val="000000"/>
              </a:buClr>
              <a:buFont typeface="Arial"/>
              <a:buChar char="•"/>
            </a:pPr>
            <a:r>
              <a:rPr lang="de-DE" sz="2400" b="1" strike="noStrike" spc="-1" dirty="0">
                <a:solidFill>
                  <a:srgbClr val="000000"/>
                </a:solidFill>
                <a:latin typeface="Frutiger LT Com 45 Light"/>
                <a:ea typeface="DejaVu Sans"/>
              </a:rPr>
              <a:t>Lösungsansatz:</a:t>
            </a:r>
            <a:r>
              <a:rPr lang="de-DE" sz="2400" b="0" strike="noStrike" spc="-1" dirty="0">
                <a:solidFill>
                  <a:srgbClr val="000000"/>
                </a:solidFill>
                <a:latin typeface="Frutiger LT Com 45 Light"/>
                <a:ea typeface="DejaVu Sans"/>
              </a:rPr>
              <a:t> Suche nach typischen </a:t>
            </a:r>
            <a:r>
              <a:rPr lang="de-DE" sz="2400" b="0" strike="noStrike" spc="-1" dirty="0" err="1">
                <a:solidFill>
                  <a:srgbClr val="000000"/>
                </a:solidFill>
                <a:latin typeface="Frutiger LT Com 45 Light"/>
                <a:ea typeface="DejaVu Sans"/>
              </a:rPr>
              <a:t>Satzkonstrukten</a:t>
            </a:r>
            <a:r>
              <a:rPr lang="de-DE" sz="2400" b="0" strike="noStrike" spc="-1" dirty="0">
                <a:solidFill>
                  <a:srgbClr val="000000"/>
                </a:solidFill>
                <a:latin typeface="Frutiger LT Com 45 Light"/>
                <a:ea typeface="DejaVu Sans"/>
              </a:rPr>
              <a:t> mittels </a:t>
            </a:r>
            <a:r>
              <a:rPr lang="de-DE" sz="2400" b="0" i="1" strike="noStrike" spc="-1" dirty="0" err="1">
                <a:solidFill>
                  <a:srgbClr val="000000"/>
                </a:solidFill>
                <a:latin typeface="Frutiger LT Com 45 Light"/>
                <a:ea typeface="DejaVu Sans"/>
              </a:rPr>
              <a:t>Dependency</a:t>
            </a:r>
            <a:r>
              <a:rPr lang="de-DE" sz="2400" b="0" i="1" strike="noStrike" spc="-1" dirty="0">
                <a:solidFill>
                  <a:srgbClr val="000000"/>
                </a:solidFill>
                <a:latin typeface="Frutiger LT Com 45 Light"/>
                <a:ea typeface="DejaVu Sans"/>
              </a:rPr>
              <a:t> Parser</a:t>
            </a:r>
            <a:endParaRPr lang="de-DE" sz="2400" b="0" strike="noStrike" spc="-1" dirty="0">
              <a:latin typeface="Arial"/>
            </a:endParaRPr>
          </a:p>
          <a:p>
            <a:pPr>
              <a:lnSpc>
                <a:spcPct val="100000"/>
              </a:lnSpc>
              <a:spcBef>
                <a:spcPts val="1800"/>
              </a:spcBef>
            </a:pPr>
            <a:endParaRPr lang="de-DE" sz="2000" b="0" strike="noStrike" spc="-1" dirty="0">
              <a:latin typeface="Arial"/>
            </a:endParaRPr>
          </a:p>
        </p:txBody>
      </p:sp>
      <p:sp>
        <p:nvSpPr>
          <p:cNvPr id="983" name="CustomShape 4"/>
          <p:cNvSpPr/>
          <p:nvPr/>
        </p:nvSpPr>
        <p:spPr>
          <a:xfrm>
            <a:off x="2780640" y="2805120"/>
            <a:ext cx="1084680" cy="4683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4" name="CustomShape 5"/>
          <p:cNvSpPr/>
          <p:nvPr/>
        </p:nvSpPr>
        <p:spPr>
          <a:xfrm>
            <a:off x="6353640" y="2779560"/>
            <a:ext cx="79128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5" name="CustomShape 6"/>
          <p:cNvSpPr/>
          <p:nvPr/>
        </p:nvSpPr>
        <p:spPr>
          <a:xfrm>
            <a:off x="8690760" y="2811600"/>
            <a:ext cx="300132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6" name="CustomShape 7"/>
          <p:cNvSpPr/>
          <p:nvPr/>
        </p:nvSpPr>
        <p:spPr>
          <a:xfrm>
            <a:off x="4083480" y="281160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7" name="CustomShape 8"/>
          <p:cNvSpPr/>
          <p:nvPr/>
        </p:nvSpPr>
        <p:spPr>
          <a:xfrm>
            <a:off x="7522200" y="280512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8" name="CustomShape 9"/>
          <p:cNvSpPr/>
          <p:nvPr/>
        </p:nvSpPr>
        <p:spPr>
          <a:xfrm>
            <a:off x="3696840" y="209628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9" name="CustomShape 10"/>
          <p:cNvSpPr/>
          <p:nvPr/>
        </p:nvSpPr>
        <p:spPr>
          <a:xfrm>
            <a:off x="5451840" y="165924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0" name="CustomShape 11"/>
          <p:cNvSpPr/>
          <p:nvPr/>
        </p:nvSpPr>
        <p:spPr>
          <a:xfrm>
            <a:off x="5502240" y="12247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1" name="CustomShape 12"/>
          <p:cNvSpPr/>
          <p:nvPr/>
        </p:nvSpPr>
        <p:spPr>
          <a:xfrm>
            <a:off x="836136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2" name="CustomShape 13"/>
          <p:cNvSpPr/>
          <p:nvPr/>
        </p:nvSpPr>
        <p:spPr>
          <a:xfrm>
            <a:off x="953172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3" name="CustomShape 14"/>
          <p:cNvSpPr/>
          <p:nvPr/>
        </p:nvSpPr>
        <p:spPr>
          <a:xfrm>
            <a:off x="10702080" y="208476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pic>
        <p:nvPicPr>
          <p:cNvPr id="2" name="Aufgezeichneter Sound">
            <a:hlinkClick r:id="" action="ppaction://media"/>
            <a:extLst>
              <a:ext uri="{FF2B5EF4-FFF2-40B4-BE49-F238E27FC236}">
                <a16:creationId xmlns:a16="http://schemas.microsoft.com/office/drawing/2014/main" id="{2CC8F50A-AAC5-878F-CA06-B663B5A5CF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92560" y="5549616"/>
            <a:ext cx="609600" cy="609600"/>
          </a:xfrm>
          <a:prstGeom prst="rect">
            <a:avLst/>
          </a:prstGeom>
        </p:spPr>
      </p:pic>
      <p:sp>
        <p:nvSpPr>
          <p:cNvPr id="3" name="Fußzeilenplatzhalter 2">
            <a:extLst>
              <a:ext uri="{FF2B5EF4-FFF2-40B4-BE49-F238E27FC236}">
                <a16:creationId xmlns:a16="http://schemas.microsoft.com/office/drawing/2014/main" id="{9AE5793B-CF09-29F5-3944-D194680BA6B7}"/>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47209"/>
    </mc:Choice>
    <mc:Fallback xmlns="">
      <p:transition spd="slow" advTm="47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2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0" y="2103480"/>
            <a:ext cx="12192480" cy="2122204"/>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dirty="0">
              <a:latin typeface="Arial"/>
            </a:endParaRPr>
          </a:p>
          <a:p>
            <a:pPr>
              <a:lnSpc>
                <a:spcPct val="100000"/>
              </a:lnSpc>
            </a:pPr>
            <a:endParaRPr lang="de-DE" sz="1800" b="0" strike="noStrike" spc="-1" dirty="0">
              <a:latin typeface="Arial"/>
            </a:endParaRPr>
          </a:p>
          <a:p>
            <a:pPr>
              <a:lnSpc>
                <a:spcPct val="100000"/>
              </a:lnSpc>
            </a:pPr>
            <a:r>
              <a:rPr lang="de-DE" sz="4800" spc="-1" dirty="0">
                <a:solidFill>
                  <a:srgbClr val="FFFFFF"/>
                </a:solidFill>
                <a:latin typeface="Frutiger LT Com 45 Light"/>
                <a:ea typeface="DejaVu Sans"/>
              </a:rPr>
              <a:t>9</a:t>
            </a:r>
            <a:r>
              <a:rPr lang="de-DE" sz="4800" b="0" strike="noStrike" spc="-1" dirty="0">
                <a:solidFill>
                  <a:srgbClr val="FFFFFF"/>
                </a:solidFill>
                <a:latin typeface="Frutiger LT Com 45 Light"/>
                <a:ea typeface="DejaVu Sans"/>
              </a:rPr>
              <a:t>. Zusammenfassung</a:t>
            </a:r>
            <a:endParaRPr lang="de-DE" sz="4800" b="0" strike="noStrike" spc="-1" dirty="0">
              <a:latin typeface="Arial"/>
            </a:endParaRPr>
          </a:p>
          <a:p>
            <a:pPr>
              <a:lnSpc>
                <a:spcPct val="100000"/>
              </a:lnSpc>
            </a:pPr>
            <a:endParaRPr lang="de-DE" sz="48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DA835BE0-0145-91A4-99E8-5FACD8142F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14176" y="5867400"/>
            <a:ext cx="609600" cy="609600"/>
          </a:xfrm>
          <a:prstGeom prst="rect">
            <a:avLst/>
          </a:prstGeom>
        </p:spPr>
      </p:pic>
    </p:spTree>
    <p:extLst>
      <p:ext uri="{BB962C8B-B14F-4D97-AF65-F5344CB8AC3E}">
        <p14:creationId xmlns:p14="http://schemas.microsoft.com/office/powerpoint/2010/main" val="2003765426"/>
      </p:ext>
    </p:extLst>
  </p:cSld>
  <p:clrMapOvr>
    <a:masterClrMapping/>
  </p:clrMapOvr>
  <mc:AlternateContent xmlns:mc="http://schemas.openxmlformats.org/markup-compatibility/2006" xmlns:p14="http://schemas.microsoft.com/office/powerpoint/2010/main">
    <mc:Choice Requires="p14">
      <p:transition spd="slow" p14:dur="2000" advTm="5181"/>
    </mc:Choice>
    <mc:Fallback xmlns="">
      <p:transition spd="slow" advTm="5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873570C-16C8-4A59-801F-14B2D5E3CDEF}" type="slidenum">
              <a:rPr lang="de-DE" sz="900" b="1" strike="noStrike" spc="-1">
                <a:solidFill>
                  <a:srgbClr val="5073A5"/>
                </a:solidFill>
                <a:latin typeface="Frutiger LT Com 45 Light"/>
                <a:ea typeface="DejaVu Sans"/>
              </a:rPr>
              <a:t>32</a:t>
            </a:fld>
            <a:endParaRPr lang="de-DE" sz="900" b="0" strike="noStrike" spc="-1">
              <a:latin typeface="Arial"/>
            </a:endParaRPr>
          </a:p>
        </p:txBody>
      </p:sp>
      <p:sp>
        <p:nvSpPr>
          <p:cNvPr id="995"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Zusammenfassung</a:t>
            </a:r>
            <a:endParaRPr lang="de-DE" sz="2200" b="0" strike="noStrike" spc="-1">
              <a:latin typeface="Arial"/>
            </a:endParaRPr>
          </a:p>
        </p:txBody>
      </p:sp>
      <p:sp>
        <p:nvSpPr>
          <p:cNvPr id="2" name="CustomShape 3">
            <a:extLst>
              <a:ext uri="{FF2B5EF4-FFF2-40B4-BE49-F238E27FC236}">
                <a16:creationId xmlns:a16="http://schemas.microsoft.com/office/drawing/2014/main" id="{1105312D-8372-E5D7-E350-68D6BB4DF05B}"/>
              </a:ext>
            </a:extLst>
          </p:cNvPr>
          <p:cNvSpPr/>
          <p:nvPr/>
        </p:nvSpPr>
        <p:spPr>
          <a:xfrm>
            <a:off x="808200" y="1333800"/>
            <a:ext cx="10243440" cy="50083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2900" indent="-342900">
              <a:lnSpc>
                <a:spcPct val="150000"/>
              </a:lnSpc>
              <a:buFont typeface="Arial" panose="020B0604020202020204" pitchFamily="34" charset="0"/>
              <a:buChar char="•"/>
            </a:pPr>
            <a:r>
              <a:rPr lang="de-DE" sz="2400" dirty="0"/>
              <a:t>Prototypische </a:t>
            </a:r>
            <a:r>
              <a:rPr lang="de-DE" sz="2400" dirty="0" err="1"/>
              <a:t>MedExtractor</a:t>
            </a:r>
            <a:r>
              <a:rPr lang="de-DE" sz="2400" dirty="0"/>
              <a:t>-Software erstellt Wissensrepräsentationen englischsprachiger medizinischer Texte</a:t>
            </a:r>
          </a:p>
          <a:p>
            <a:pPr marL="342900" indent="-342900">
              <a:lnSpc>
                <a:spcPct val="150000"/>
              </a:lnSpc>
              <a:buFont typeface="Arial" panose="020B0604020202020204" pitchFamily="34" charset="0"/>
              <a:buChar char="•"/>
            </a:pPr>
            <a:r>
              <a:rPr lang="de-DE" sz="2400" dirty="0"/>
              <a:t>Nutzung der </a:t>
            </a:r>
            <a:r>
              <a:rPr lang="de-DE" sz="2400" dirty="0" err="1"/>
              <a:t>Named</a:t>
            </a:r>
            <a:r>
              <a:rPr lang="de-DE" sz="2400" dirty="0"/>
              <a:t> Entity Recognition der </a:t>
            </a:r>
            <a:r>
              <a:rPr lang="de-DE" sz="2400" dirty="0" err="1"/>
              <a:t>spaCy</a:t>
            </a:r>
            <a:r>
              <a:rPr lang="de-DE" sz="2400" dirty="0"/>
              <a:t>-Bibliothek und medizinischen Fachvokabulars des </a:t>
            </a:r>
            <a:r>
              <a:rPr lang="de-DE" sz="2400" dirty="0" err="1"/>
              <a:t>MetaMapLite</a:t>
            </a:r>
            <a:r>
              <a:rPr lang="de-DE" sz="2400" dirty="0"/>
              <a:t>-Projekts</a:t>
            </a:r>
          </a:p>
          <a:p>
            <a:pPr marL="342900" indent="-342900">
              <a:lnSpc>
                <a:spcPct val="150000"/>
              </a:lnSpc>
              <a:buFont typeface="Arial" panose="020B0604020202020204" pitchFamily="34" charset="0"/>
              <a:buChar char="•"/>
            </a:pPr>
            <a:r>
              <a:rPr lang="de-DE" sz="2400" dirty="0"/>
              <a:t>Verwendung regelbasierter Methoden, um Krankheiten in Zusammenhang mit Symptomen zu bringen</a:t>
            </a:r>
          </a:p>
          <a:p>
            <a:pPr marL="342900" indent="-342900">
              <a:lnSpc>
                <a:spcPct val="150000"/>
              </a:lnSpc>
              <a:buFont typeface="Arial" panose="020B0604020202020204" pitchFamily="34" charset="0"/>
              <a:buChar char="•"/>
            </a:pPr>
            <a:r>
              <a:rPr lang="de-DE" sz="2400" dirty="0"/>
              <a:t>Hohe Genauigkeit trotz einfacher Logik, aber geringere Sensitivität</a:t>
            </a:r>
          </a:p>
          <a:p>
            <a:pPr marL="342900" indent="-342900">
              <a:lnSpc>
                <a:spcPct val="150000"/>
              </a:lnSpc>
              <a:buFont typeface="Arial" panose="020B0604020202020204" pitchFamily="34" charset="0"/>
              <a:buChar char="•"/>
            </a:pPr>
            <a:r>
              <a:rPr lang="de-DE" sz="2400" dirty="0"/>
              <a:t>Verbesserungsmöglichkeiten durch Nutzung der grammatikalischen Analyse der </a:t>
            </a:r>
            <a:r>
              <a:rPr lang="de-DE" sz="2400" dirty="0" err="1"/>
              <a:t>spaCy</a:t>
            </a:r>
            <a:r>
              <a:rPr lang="de-DE" sz="2400" dirty="0"/>
              <a:t>-Pipeline</a:t>
            </a:r>
            <a:endParaRPr lang="de-DE" sz="2400" b="0" strike="noStrike" spc="-1" dirty="0">
              <a:latin typeface="Arial"/>
            </a:endParaRPr>
          </a:p>
        </p:txBody>
      </p:sp>
      <p:pic>
        <p:nvPicPr>
          <p:cNvPr id="3" name="Aufgezeichneter Sound">
            <a:hlinkClick r:id="" action="ppaction://media"/>
            <a:extLst>
              <a:ext uri="{FF2B5EF4-FFF2-40B4-BE49-F238E27FC236}">
                <a16:creationId xmlns:a16="http://schemas.microsoft.com/office/drawing/2014/main" id="{715C9282-083E-1CFE-DB39-0AEA79F524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35816" y="5588208"/>
            <a:ext cx="609600" cy="609600"/>
          </a:xfrm>
          <a:prstGeom prst="rect">
            <a:avLst/>
          </a:prstGeom>
        </p:spPr>
      </p:pic>
      <p:sp>
        <p:nvSpPr>
          <p:cNvPr id="4" name="Fußzeilenplatzhalter 3">
            <a:extLst>
              <a:ext uri="{FF2B5EF4-FFF2-40B4-BE49-F238E27FC236}">
                <a16:creationId xmlns:a16="http://schemas.microsoft.com/office/drawing/2014/main" id="{B9EB7268-DC0F-196C-CCA4-6129EFD80D12}"/>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49890"/>
    </mc:Choice>
    <mc:Fallback xmlns="">
      <p:transition spd="slow" advTm="49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8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B7F9780-8E86-400B-BB06-9E40112639F0}" type="slidenum">
              <a:rPr lang="de-DE" sz="900" b="1" strike="noStrike" spc="-1">
                <a:solidFill>
                  <a:srgbClr val="5073A5"/>
                </a:solidFill>
                <a:latin typeface="Frutiger LT Com 45 Light"/>
                <a:ea typeface="DejaVu Sans"/>
              </a:rPr>
              <a:t>4</a:t>
            </a:fld>
            <a:endParaRPr lang="de-DE" sz="900" b="0" strike="noStrike" spc="-1">
              <a:latin typeface="Arial"/>
            </a:endParaRPr>
          </a:p>
        </p:txBody>
      </p:sp>
      <p:sp>
        <p:nvSpPr>
          <p:cNvPr id="885"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Aufgabenstellung</a:t>
            </a:r>
            <a:endParaRPr lang="de-DE" sz="2200" b="0" strike="noStrike" spc="-1">
              <a:latin typeface="Arial"/>
            </a:endParaRPr>
          </a:p>
        </p:txBody>
      </p:sp>
      <p:sp>
        <p:nvSpPr>
          <p:cNvPr id="886" name="CustomShape 3"/>
          <p:cNvSpPr/>
          <p:nvPr/>
        </p:nvSpPr>
        <p:spPr>
          <a:xfrm>
            <a:off x="669240" y="1329120"/>
            <a:ext cx="9195840" cy="4159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1800"/>
              </a:spcBef>
              <a:buClr>
                <a:srgbClr val="000000"/>
              </a:buClr>
              <a:buFont typeface="Arial"/>
              <a:buAutoNum type="arabicPeriod"/>
            </a:pPr>
            <a:r>
              <a:rPr lang="de-DE" sz="2400" b="0" strike="noStrike" spc="-1" dirty="0">
                <a:solidFill>
                  <a:srgbClr val="000000"/>
                </a:solidFill>
                <a:latin typeface="Frutiger LT Com 45 Light"/>
                <a:ea typeface="DejaVu Sans"/>
              </a:rPr>
              <a:t>Automatische Erstellung einer Wissensrepräsentation aus einem medizinischen Text (als Grundlage für einen Chatbot)</a:t>
            </a:r>
            <a:endParaRPr lang="de-DE" sz="2400" b="0" strike="noStrike" spc="-1" dirty="0">
              <a:latin typeface="Arial"/>
            </a:endParaRPr>
          </a:p>
          <a:p>
            <a:pPr marL="457920" indent="-456480">
              <a:lnSpc>
                <a:spcPct val="100000"/>
              </a:lnSpc>
              <a:spcBef>
                <a:spcPts val="1800"/>
              </a:spcBef>
              <a:buClr>
                <a:srgbClr val="000000"/>
              </a:buClr>
              <a:buFont typeface="Arial"/>
              <a:buAutoNum type="arabicPeriod"/>
            </a:pPr>
            <a:r>
              <a:rPr lang="de-DE" sz="2400" b="0" strike="noStrike" spc="-1" dirty="0">
                <a:solidFill>
                  <a:srgbClr val="000000"/>
                </a:solidFill>
                <a:latin typeface="Frutiger LT Com 45 Light"/>
                <a:ea typeface="DejaVu Sans"/>
              </a:rPr>
              <a:t>Wissensrepräsentation im RDF-Format</a:t>
            </a:r>
            <a:endParaRPr lang="de-DE" sz="2400" b="0" strike="noStrike" spc="-1" dirty="0">
              <a:latin typeface="Arial"/>
            </a:endParaRPr>
          </a:p>
          <a:p>
            <a:pPr marL="457920" indent="-456480">
              <a:lnSpc>
                <a:spcPct val="100000"/>
              </a:lnSpc>
              <a:spcBef>
                <a:spcPts val="1800"/>
              </a:spcBef>
              <a:buClr>
                <a:srgbClr val="000000"/>
              </a:buClr>
              <a:buFont typeface="Arial"/>
              <a:buAutoNum type="arabicPeriod"/>
            </a:pPr>
            <a:r>
              <a:rPr lang="de-DE" sz="2400" b="0" strike="noStrike" spc="-1" dirty="0">
                <a:solidFill>
                  <a:srgbClr val="000000"/>
                </a:solidFill>
                <a:latin typeface="Frutiger LT Com 45 Light"/>
                <a:ea typeface="DejaVu Sans"/>
              </a:rPr>
              <a:t>Konsolenapplikation in Python</a:t>
            </a:r>
            <a:endParaRPr lang="de-DE" sz="2400" b="0" strike="noStrike" spc="-1" dirty="0">
              <a:latin typeface="Arial"/>
            </a:endParaRPr>
          </a:p>
          <a:p>
            <a:pPr marL="457920" indent="-456480">
              <a:lnSpc>
                <a:spcPct val="100000"/>
              </a:lnSpc>
              <a:spcBef>
                <a:spcPts val="1800"/>
              </a:spcBef>
              <a:buClr>
                <a:srgbClr val="000000"/>
              </a:buClr>
              <a:buFont typeface="Arial"/>
              <a:buAutoNum type="arabicPeriod"/>
            </a:pPr>
            <a:r>
              <a:rPr lang="de-DE" sz="2400" b="0" strike="noStrike" spc="-1" dirty="0">
                <a:solidFill>
                  <a:srgbClr val="000000"/>
                </a:solidFill>
                <a:latin typeface="Frutiger LT Com 45 Light"/>
                <a:ea typeface="DejaVu Sans"/>
              </a:rPr>
              <a:t>Natural Language Processing (NLP)-Bibliothek </a:t>
            </a:r>
            <a:r>
              <a:rPr lang="de-DE" sz="2400" b="0" i="1" strike="noStrike" spc="-1" dirty="0" err="1">
                <a:solidFill>
                  <a:srgbClr val="000000"/>
                </a:solidFill>
                <a:latin typeface="Frutiger LT Com 45 Light"/>
                <a:ea typeface="DejaVu Sans"/>
              </a:rPr>
              <a:t>spaCy</a:t>
            </a:r>
            <a:r>
              <a:rPr lang="de-DE" sz="2400" b="0" i="1" strike="noStrike" spc="-1" dirty="0">
                <a:solidFill>
                  <a:srgbClr val="000000"/>
                </a:solidFill>
                <a:latin typeface="Frutiger LT Com 45 Light"/>
                <a:ea typeface="DejaVu Sans"/>
              </a:rPr>
              <a:t> </a:t>
            </a:r>
            <a:endParaRPr lang="de-DE" sz="2400" b="0" strike="noStrike" spc="-1" dirty="0">
              <a:latin typeface="Arial"/>
            </a:endParaRPr>
          </a:p>
          <a:p>
            <a:pPr marL="457920" indent="-456480">
              <a:lnSpc>
                <a:spcPct val="100000"/>
              </a:lnSpc>
              <a:spcBef>
                <a:spcPts val="1800"/>
              </a:spcBef>
              <a:buClr>
                <a:srgbClr val="000000"/>
              </a:buClr>
              <a:buFont typeface="Arial"/>
              <a:buAutoNum type="arabicPeriod"/>
            </a:pPr>
            <a:r>
              <a:rPr lang="de-DE" sz="2400" b="0" strike="noStrike" spc="-1" dirty="0">
                <a:solidFill>
                  <a:srgbClr val="000000"/>
                </a:solidFill>
                <a:latin typeface="Frutiger LT Com 45 Light"/>
                <a:ea typeface="DejaVu Sans"/>
              </a:rPr>
              <a:t>Nutzung des </a:t>
            </a:r>
            <a:r>
              <a:rPr lang="de-DE" sz="2400" b="0" i="1" strike="noStrike" spc="-1" dirty="0" err="1">
                <a:solidFill>
                  <a:srgbClr val="000000"/>
                </a:solidFill>
                <a:latin typeface="Frutiger LT Com 45 Light"/>
                <a:ea typeface="DejaVu Sans"/>
              </a:rPr>
              <a:t>Named</a:t>
            </a:r>
            <a:r>
              <a:rPr lang="de-DE" sz="2400" b="0" i="1" strike="noStrike" spc="-1" dirty="0">
                <a:solidFill>
                  <a:srgbClr val="000000"/>
                </a:solidFill>
                <a:latin typeface="Frutiger LT Com 45 Light"/>
                <a:ea typeface="DejaVu Sans"/>
              </a:rPr>
              <a:t> Entity Recognition</a:t>
            </a:r>
            <a:r>
              <a:rPr lang="de-DE" sz="2400" b="0" strike="noStrike" spc="-1" dirty="0">
                <a:solidFill>
                  <a:srgbClr val="000000"/>
                </a:solidFill>
                <a:latin typeface="Frutiger LT Com 45 Light"/>
                <a:ea typeface="DejaVu Sans"/>
              </a:rPr>
              <a:t>-Verfahren</a:t>
            </a:r>
            <a:endParaRPr lang="de-DE" sz="2400" b="0" strike="noStrike" spc="-1" dirty="0">
              <a:latin typeface="Arial"/>
            </a:endParaRPr>
          </a:p>
          <a:p>
            <a:pPr marL="457920" indent="-456480">
              <a:lnSpc>
                <a:spcPct val="100000"/>
              </a:lnSpc>
              <a:spcBef>
                <a:spcPts val="1800"/>
              </a:spcBef>
              <a:buClr>
                <a:srgbClr val="000000"/>
              </a:buClr>
              <a:buFont typeface="Arial"/>
              <a:buAutoNum type="arabicPeriod"/>
            </a:pPr>
            <a:r>
              <a:rPr lang="de-DE" sz="2400" b="0" strike="noStrike" spc="-1" dirty="0">
                <a:solidFill>
                  <a:srgbClr val="000000"/>
                </a:solidFill>
                <a:latin typeface="Frutiger LT Com 45 Light"/>
                <a:ea typeface="DejaVu Sans"/>
              </a:rPr>
              <a:t>Trainingsvokabular für </a:t>
            </a:r>
            <a:r>
              <a:rPr lang="de-DE" sz="2400" b="0" i="1" strike="noStrike" spc="-1" dirty="0" err="1">
                <a:solidFill>
                  <a:srgbClr val="000000"/>
                </a:solidFill>
                <a:latin typeface="Frutiger LT Com 45 Light"/>
                <a:ea typeface="DejaVu Sans"/>
              </a:rPr>
              <a:t>Named</a:t>
            </a:r>
            <a:r>
              <a:rPr lang="de-DE" sz="2400" b="0" i="1" strike="noStrike" spc="-1" dirty="0">
                <a:solidFill>
                  <a:srgbClr val="000000"/>
                </a:solidFill>
                <a:latin typeface="Frutiger LT Com 45 Light"/>
                <a:ea typeface="DejaVu Sans"/>
              </a:rPr>
              <a:t> Entity Recognition</a:t>
            </a:r>
            <a:r>
              <a:rPr lang="de-DE" sz="2400" b="0" strike="noStrike" spc="-1" dirty="0">
                <a:solidFill>
                  <a:srgbClr val="000000"/>
                </a:solidFill>
                <a:latin typeface="Frutiger LT Com 45 Light"/>
                <a:ea typeface="DejaVu Sans"/>
              </a:rPr>
              <a:t> finden / aufbereiten</a:t>
            </a:r>
            <a:endParaRPr lang="de-DE" sz="2400" b="0" strike="noStrike" spc="-1" dirty="0">
              <a:latin typeface="Arial"/>
            </a:endParaRPr>
          </a:p>
        </p:txBody>
      </p:sp>
      <p:pic>
        <p:nvPicPr>
          <p:cNvPr id="31" name="Audio 30">
            <a:hlinkClick r:id="" action="ppaction://media"/>
            <a:extLst>
              <a:ext uri="{FF2B5EF4-FFF2-40B4-BE49-F238E27FC236}">
                <a16:creationId xmlns:a16="http://schemas.microsoft.com/office/drawing/2014/main" id="{0DFF3786-80A4-A15B-A71B-B355013B499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
        <p:nvSpPr>
          <p:cNvPr id="2" name="Fußzeilenplatzhalter 1">
            <a:extLst>
              <a:ext uri="{FF2B5EF4-FFF2-40B4-BE49-F238E27FC236}">
                <a16:creationId xmlns:a16="http://schemas.microsoft.com/office/drawing/2014/main" id="{D0FFC170-6641-5C27-55F9-791B6517EE57}"/>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108487"/>
    </mc:Choice>
    <mc:Fallback xmlns="">
      <p:transition spd="slow" advTm="10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2. State of the Art</a:t>
            </a:r>
            <a:endParaRPr lang="de-DE" sz="4800" b="0" strike="noStrike" spc="-1">
              <a:latin typeface="Arial"/>
            </a:endParaRPr>
          </a:p>
          <a:p>
            <a:pPr>
              <a:lnSpc>
                <a:spcPct val="100000"/>
              </a:lnSpc>
            </a:pPr>
            <a:endParaRPr lang="de-DE" sz="4800" b="0" strike="noStrike" spc="-1">
              <a:latin typeface="Arial"/>
            </a:endParaRPr>
          </a:p>
        </p:txBody>
      </p:sp>
      <p:pic>
        <p:nvPicPr>
          <p:cNvPr id="8" name="Audio 7">
            <a:hlinkClick r:id="" action="ppaction://media"/>
            <a:extLst>
              <a:ext uri="{FF2B5EF4-FFF2-40B4-BE49-F238E27FC236}">
                <a16:creationId xmlns:a16="http://schemas.microsoft.com/office/drawing/2014/main" id="{00757181-A81A-D2A9-2EEE-CD24E9B537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9214"/>
    </mc:Choice>
    <mc:Fallback xmlns="">
      <p:transition spd="slow" advTm="9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B92CA37-EDBA-4366-9954-CDFAD8F623FF}" type="slidenum">
              <a:rPr lang="de-DE" sz="900" b="1" strike="noStrike" spc="-1">
                <a:solidFill>
                  <a:srgbClr val="5073A5"/>
                </a:solidFill>
                <a:latin typeface="Frutiger LT Com 45 Light"/>
                <a:ea typeface="DejaVu Sans"/>
              </a:rPr>
              <a:t>6</a:t>
            </a:fld>
            <a:endParaRPr lang="de-DE" sz="900" b="0" strike="noStrike" spc="-1">
              <a:latin typeface="Arial"/>
            </a:endParaRPr>
          </a:p>
        </p:txBody>
      </p:sp>
      <p:sp>
        <p:nvSpPr>
          <p:cNvPr id="88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State of the Art</a:t>
            </a:r>
            <a:endParaRPr lang="de-DE" sz="2200" b="0" strike="noStrike" spc="-1">
              <a:latin typeface="Arial"/>
            </a:endParaRPr>
          </a:p>
        </p:txBody>
      </p:sp>
      <p:pic>
        <p:nvPicPr>
          <p:cNvPr id="890" name="Grafik 2"/>
          <p:cNvPicPr/>
          <p:nvPr/>
        </p:nvPicPr>
        <p:blipFill>
          <a:blip r:embed="rId4"/>
          <a:stretch/>
        </p:blipFill>
        <p:spPr>
          <a:xfrm>
            <a:off x="7654680" y="1354680"/>
            <a:ext cx="3639240" cy="4720320"/>
          </a:xfrm>
          <a:prstGeom prst="rect">
            <a:avLst/>
          </a:prstGeom>
          <a:ln w="0">
            <a:noFill/>
          </a:ln>
        </p:spPr>
      </p:pic>
      <p:sp>
        <p:nvSpPr>
          <p:cNvPr id="891" name="CustomShape 3"/>
          <p:cNvSpPr/>
          <p:nvPr/>
        </p:nvSpPr>
        <p:spPr>
          <a:xfrm>
            <a:off x="720000" y="1354680"/>
            <a:ext cx="6296760" cy="356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Natural Language Processing (NLP)</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Programmbibliotheken, z.B. </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 für Python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Statistische &amp; regelbasierte Modelle (Machine Learning)</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Grammatikanalyse</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Named Entity Recognition</a:t>
            </a:r>
            <a:endParaRPr lang="de-DE" sz="2400" b="0" strike="noStrike" spc="-1">
              <a:latin typeface="Arial"/>
            </a:endParaRPr>
          </a:p>
        </p:txBody>
      </p:sp>
      <p:pic>
        <p:nvPicPr>
          <p:cNvPr id="21" name="Audio 20">
            <a:hlinkClick r:id="" action="ppaction://media"/>
            <a:extLst>
              <a:ext uri="{FF2B5EF4-FFF2-40B4-BE49-F238E27FC236}">
                <a16:creationId xmlns:a16="http://schemas.microsoft.com/office/drawing/2014/main" id="{FEDEA801-5705-81FF-7D80-1A0CE6C2F18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
        <p:nvSpPr>
          <p:cNvPr id="2" name="Fußzeilenplatzhalter 1">
            <a:extLst>
              <a:ext uri="{FF2B5EF4-FFF2-40B4-BE49-F238E27FC236}">
                <a16:creationId xmlns:a16="http://schemas.microsoft.com/office/drawing/2014/main" id="{1FC48CA1-0A86-4226-FD56-6CF5A7AFBFEF}"/>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69134"/>
    </mc:Choice>
    <mc:Fallback xmlns="">
      <p:transition spd="slow" advTm="69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1A3DDB86-271A-4545-9840-581F0CA5E4F4}" type="slidenum">
              <a:rPr lang="de-DE" sz="900" b="1" strike="noStrike" spc="-1">
                <a:solidFill>
                  <a:srgbClr val="5073A5"/>
                </a:solidFill>
                <a:latin typeface="Frutiger LT Com 45 Light"/>
                <a:ea typeface="DejaVu Sans"/>
              </a:rPr>
              <a:t>7</a:t>
            </a:fld>
            <a:endParaRPr lang="de-DE" sz="900" b="0" strike="noStrike" spc="-1">
              <a:latin typeface="Arial"/>
            </a:endParaRPr>
          </a:p>
        </p:txBody>
      </p:sp>
      <p:sp>
        <p:nvSpPr>
          <p:cNvPr id="893"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State of the Art (RDF)</a:t>
            </a:r>
            <a:endParaRPr lang="de-DE" sz="2200" b="0" strike="noStrike" spc="-1">
              <a:latin typeface="Arial"/>
            </a:endParaRPr>
          </a:p>
        </p:txBody>
      </p:sp>
      <p:sp>
        <p:nvSpPr>
          <p:cNvPr id="894" name="CustomShape 3"/>
          <p:cNvSpPr/>
          <p:nvPr/>
        </p:nvSpPr>
        <p:spPr>
          <a:xfrm>
            <a:off x="648000" y="1026360"/>
            <a:ext cx="10243440" cy="258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Resource Description Framework</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Modell für Datenaustausch (Aussagen über Ressourcen) im (semantischen) Web</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Information = (Subjekt, Prädikat, Objekt) (jeweils benannt mit URIs)</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Verknüpfungsstruktur bildet gerichteten Graphen</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gängigste Abfragesprache: SPARQL</a:t>
            </a:r>
            <a:endParaRPr lang="de-DE" sz="2400" b="0" strike="noStrike" spc="-1">
              <a:latin typeface="Arial"/>
            </a:endParaRPr>
          </a:p>
        </p:txBody>
      </p:sp>
      <p:pic>
        <p:nvPicPr>
          <p:cNvPr id="895" name="Grafik 894"/>
          <p:cNvPicPr/>
          <p:nvPr/>
        </p:nvPicPr>
        <p:blipFill>
          <a:blip r:embed="rId4"/>
          <a:stretch/>
        </p:blipFill>
        <p:spPr>
          <a:xfrm>
            <a:off x="180000" y="3993480"/>
            <a:ext cx="5882040" cy="2270160"/>
          </a:xfrm>
          <a:prstGeom prst="rect">
            <a:avLst/>
          </a:prstGeom>
          <a:ln w="0">
            <a:noFill/>
          </a:ln>
        </p:spPr>
      </p:pic>
      <p:pic>
        <p:nvPicPr>
          <p:cNvPr id="896" name="Grafik 895"/>
          <p:cNvPicPr/>
          <p:nvPr/>
        </p:nvPicPr>
        <p:blipFill>
          <a:blip r:embed="rId5"/>
          <a:stretch/>
        </p:blipFill>
        <p:spPr>
          <a:xfrm>
            <a:off x="6084000" y="3780000"/>
            <a:ext cx="5585040" cy="2467440"/>
          </a:xfrm>
          <a:prstGeom prst="rect">
            <a:avLst/>
          </a:prstGeom>
          <a:ln w="0">
            <a:noFill/>
          </a:ln>
        </p:spPr>
      </p:pic>
      <p:pic>
        <p:nvPicPr>
          <p:cNvPr id="19" name="Audio 18">
            <a:hlinkClick r:id="" action="ppaction://media"/>
            <a:extLst>
              <a:ext uri="{FF2B5EF4-FFF2-40B4-BE49-F238E27FC236}">
                <a16:creationId xmlns:a16="http://schemas.microsoft.com/office/drawing/2014/main" id="{62C09BA5-CF17-4C3A-EC42-13048055333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
        <p:nvSpPr>
          <p:cNvPr id="2" name="Fußzeilenplatzhalter 1">
            <a:extLst>
              <a:ext uri="{FF2B5EF4-FFF2-40B4-BE49-F238E27FC236}">
                <a16:creationId xmlns:a16="http://schemas.microsoft.com/office/drawing/2014/main" id="{DA11374D-35BC-52B7-3875-4C5FD0938295}"/>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88179"/>
    </mc:Choice>
    <mc:Fallback xmlns="">
      <p:transition spd="slow" advTm="88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3. Forschungsziele</a:t>
            </a:r>
            <a:endParaRPr lang="de-DE" sz="4800" b="0" strike="noStrike" spc="-1">
              <a:latin typeface="Arial"/>
            </a:endParaRPr>
          </a:p>
          <a:p>
            <a:pPr>
              <a:lnSpc>
                <a:spcPct val="100000"/>
              </a:lnSpc>
            </a:pPr>
            <a:endParaRPr lang="de-DE" sz="4800" b="0" strike="noStrike" spc="-1">
              <a:latin typeface="Arial"/>
            </a:endParaRPr>
          </a:p>
        </p:txBody>
      </p:sp>
      <p:pic>
        <p:nvPicPr>
          <p:cNvPr id="5" name="Audio 4">
            <a:hlinkClick r:id="" action="ppaction://media"/>
            <a:extLst>
              <a:ext uri="{FF2B5EF4-FFF2-40B4-BE49-F238E27FC236}">
                <a16:creationId xmlns:a16="http://schemas.microsoft.com/office/drawing/2014/main" id="{E87980DF-88E4-84FE-EA16-8E256DBFE9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246"/>
    </mc:Choice>
    <mc:Fallback xmlns="">
      <p:transition spd="slow" advTm="8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561F1D5-6D60-4824-8D3E-12FB0CEA9C9D}" type="slidenum">
              <a:rPr lang="de-DE" sz="900" b="1" strike="noStrike" spc="-1">
                <a:solidFill>
                  <a:srgbClr val="5073A5"/>
                </a:solidFill>
                <a:latin typeface="Frutiger LT Com 45 Light"/>
                <a:ea typeface="DejaVu Sans"/>
              </a:rPr>
              <a:t>9</a:t>
            </a:fld>
            <a:endParaRPr lang="de-DE" sz="900" b="0" strike="noStrike" spc="-1">
              <a:latin typeface="Arial"/>
            </a:endParaRPr>
          </a:p>
        </p:txBody>
      </p:sp>
      <p:sp>
        <p:nvSpPr>
          <p:cNvPr id="89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Forschungsziele</a:t>
            </a:r>
            <a:endParaRPr lang="de-DE" sz="2200" b="0" strike="noStrike" spc="-1">
              <a:latin typeface="Arial"/>
            </a:endParaRPr>
          </a:p>
        </p:txBody>
      </p:sp>
      <p:sp>
        <p:nvSpPr>
          <p:cNvPr id="900" name="CustomShape 3"/>
          <p:cNvSpPr/>
          <p:nvPr/>
        </p:nvSpPr>
        <p:spPr>
          <a:xfrm>
            <a:off x="360360" y="4860000"/>
            <a:ext cx="9538920" cy="1657440"/>
          </a:xfrm>
          <a:prstGeom prst="rect">
            <a:avLst/>
          </a:prstGeom>
          <a:noFill/>
          <a:ln w="0">
            <a:noFill/>
          </a:ln>
        </p:spPr>
        <p:style>
          <a:lnRef idx="0">
            <a:scrgbClr r="0" g="0" b="0"/>
          </a:lnRef>
          <a:fillRef idx="0">
            <a:scrgbClr r="0" g="0" b="0"/>
          </a:fillRef>
          <a:effectRef idx="0">
            <a:scrgbClr r="0" g="0" b="0"/>
          </a:effectRef>
          <a:fontRef idx="minor"/>
        </p:style>
      </p:sp>
      <p:sp>
        <p:nvSpPr>
          <p:cNvPr id="901" name="CustomShape 4"/>
          <p:cNvSpPr/>
          <p:nvPr/>
        </p:nvSpPr>
        <p:spPr>
          <a:xfrm>
            <a:off x="669240" y="1306800"/>
            <a:ext cx="10207080" cy="372264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 medizinischer Text vorverarbeitet werden, so dass relevante Aussagen (Überschriften, Aufzählungen, Leerzeilen und Dialoge) automatisch erkannt werden?</a:t>
            </a:r>
            <a:endParaRPr lang="de-DE" sz="2400" b="0" strike="noStrike" spc="-1" dirty="0">
              <a:latin typeface="Arial"/>
            </a:endParaRPr>
          </a:p>
          <a:p>
            <a:pPr marL="457200" indent="-457200">
              <a:lnSpc>
                <a:spcPct val="100000"/>
              </a:lnSpc>
              <a:spcBef>
                <a:spcPts val="601"/>
              </a:spcBef>
              <a:buFont typeface="+mj-lt"/>
              <a:buAutoNum type="arabicPeriod"/>
            </a:pPr>
            <a:endParaRPr lang="de-DE" sz="2400" b="0" strike="noStrike" spc="-1" dirty="0">
              <a:latin typeface="Arial"/>
            </a:endParaRPr>
          </a:p>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 medizinisches Fachvokabular über depressive Erkrankungen automatisiert in eine maschinenlesbare Form überführt werden?</a:t>
            </a:r>
            <a:endParaRPr lang="de-DE" sz="2400" b="0" strike="noStrike" spc="-1" dirty="0">
              <a:latin typeface="Arial"/>
            </a:endParaRPr>
          </a:p>
          <a:p>
            <a:pPr marL="457200" indent="-457200">
              <a:lnSpc>
                <a:spcPct val="100000"/>
              </a:lnSpc>
              <a:spcBef>
                <a:spcPts val="601"/>
              </a:spcBef>
              <a:buFont typeface="+mj-lt"/>
              <a:buAutoNum type="arabicPeriod"/>
            </a:pPr>
            <a:endParaRPr lang="de-DE" sz="2400" b="0" strike="noStrike" spc="-1" dirty="0">
              <a:latin typeface="Arial"/>
            </a:endParaRPr>
          </a:p>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eine Wissensrepräsentation über einen gegebenen Text maschinenlesbar erstellt werden?</a:t>
            </a:r>
            <a:endParaRPr lang="de-DE" sz="2400" b="0" strike="noStrike" spc="-1" dirty="0">
              <a:latin typeface="Arial"/>
            </a:endParaRPr>
          </a:p>
        </p:txBody>
      </p:sp>
      <p:pic>
        <p:nvPicPr>
          <p:cNvPr id="13" name="Audio 12">
            <a:hlinkClick r:id="" action="ppaction://media"/>
            <a:extLst>
              <a:ext uri="{FF2B5EF4-FFF2-40B4-BE49-F238E27FC236}">
                <a16:creationId xmlns:a16="http://schemas.microsoft.com/office/drawing/2014/main" id="{59C66768-DFB7-CBA3-1CAB-8E362956594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
        <p:nvSpPr>
          <p:cNvPr id="2" name="Fußzeilenplatzhalter 1">
            <a:extLst>
              <a:ext uri="{FF2B5EF4-FFF2-40B4-BE49-F238E27FC236}">
                <a16:creationId xmlns:a16="http://schemas.microsoft.com/office/drawing/2014/main" id="{5AEC46AE-3FA9-CC9A-39D0-019769261D1F}"/>
              </a:ext>
            </a:extLst>
          </p:cNvPr>
          <p:cNvSpPr>
            <a:spLocks noGrp="1"/>
          </p:cNvSpPr>
          <p:nvPr>
            <p:ph type="ftr" sz="quarter" idx="3"/>
          </p:nvPr>
        </p:nvSpPr>
        <p:spPr/>
        <p:txBody>
          <a:bodyPr/>
          <a:lstStyle/>
          <a:p>
            <a:r>
              <a:rPr lang="en-US"/>
              <a:t>Anne Koch, Clara Jansen, Dietrich Tönnies</a:t>
            </a:r>
            <a:endParaRPr lang="de-DE" dirty="0"/>
          </a:p>
        </p:txBody>
      </p:sp>
    </p:spTree>
  </p:cSld>
  <p:clrMapOvr>
    <a:masterClrMapping/>
  </p:clrMapOvr>
  <mc:AlternateContent xmlns:mc="http://schemas.openxmlformats.org/markup-compatibility/2006" xmlns:p14="http://schemas.microsoft.com/office/powerpoint/2010/main">
    <mc:Choice Requires="p14">
      <p:transition spd="slow" p14:dur="2000" advTm="80130"/>
    </mc:Choice>
    <mc:Fallback xmlns="">
      <p:transition spd="slow" advTm="80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FernUni</Template>
  <TotalTime>0</TotalTime>
  <Words>1255</Words>
  <Application>Microsoft Office PowerPoint</Application>
  <PresentationFormat>Breitbild</PresentationFormat>
  <Paragraphs>252</Paragraphs>
  <Slides>32</Slides>
  <Notes>10</Notes>
  <HiddenSlides>0</HiddenSlides>
  <MMClips>32</MMClips>
  <ScaleCrop>false</ScaleCrop>
  <HeadingPairs>
    <vt:vector size="6" baseType="variant">
      <vt:variant>
        <vt:lpstr>Verwendete Schriftarten</vt:lpstr>
      </vt:variant>
      <vt:variant>
        <vt:i4>7</vt:i4>
      </vt:variant>
      <vt:variant>
        <vt:lpstr>Design</vt:lpstr>
      </vt:variant>
      <vt:variant>
        <vt:i4>14</vt:i4>
      </vt:variant>
      <vt:variant>
        <vt:lpstr>Folientitel</vt:lpstr>
      </vt:variant>
      <vt:variant>
        <vt:i4>32</vt:i4>
      </vt:variant>
    </vt:vector>
  </HeadingPairs>
  <TitlesOfParts>
    <vt:vector size="53" baseType="lpstr">
      <vt:lpstr>Arial</vt:lpstr>
      <vt:lpstr>Cambria Math</vt:lpstr>
      <vt:lpstr>Courier New</vt:lpstr>
      <vt:lpstr>Frutiger LT Com 45 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FernUniversität Hagen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Jessen, Malte</dc:creator>
  <dc:description/>
  <cp:lastModifiedBy>Anne</cp:lastModifiedBy>
  <cp:revision>732</cp:revision>
  <dcterms:created xsi:type="dcterms:W3CDTF">2017-05-29T05:49:40Z</dcterms:created>
  <dcterms:modified xsi:type="dcterms:W3CDTF">2023-03-23T18:43:33Z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Breitbild</vt:lpwstr>
  </property>
  <property fmtid="{D5CDD505-2E9C-101B-9397-08002B2CF9AE}" pid="4" name="Slides">
    <vt:i4>29</vt:i4>
  </property>
</Properties>
</file>